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77" r:id="rId4"/>
    <p:sldId id="278" r:id="rId5"/>
    <p:sldId id="262" r:id="rId6"/>
    <p:sldId id="346" r:id="rId7"/>
    <p:sldId id="347" r:id="rId8"/>
    <p:sldId id="263" r:id="rId9"/>
    <p:sldId id="264" r:id="rId10"/>
    <p:sldId id="265" r:id="rId11"/>
    <p:sldId id="258" r:id="rId12"/>
    <p:sldId id="259" r:id="rId13"/>
    <p:sldId id="266" r:id="rId14"/>
    <p:sldId id="301" r:id="rId15"/>
    <p:sldId id="303" r:id="rId16"/>
    <p:sldId id="329" r:id="rId17"/>
    <p:sldId id="302" r:id="rId18"/>
    <p:sldId id="350" r:id="rId19"/>
    <p:sldId id="304" r:id="rId20"/>
    <p:sldId id="345" r:id="rId21"/>
    <p:sldId id="280" r:id="rId22"/>
    <p:sldId id="267" r:id="rId23"/>
    <p:sldId id="268" r:id="rId24"/>
    <p:sldId id="299" r:id="rId25"/>
    <p:sldId id="300" r:id="rId26"/>
    <p:sldId id="269" r:id="rId27"/>
    <p:sldId id="284" r:id="rId28"/>
    <p:sldId id="295" r:id="rId29"/>
    <p:sldId id="285" r:id="rId30"/>
    <p:sldId id="286" r:id="rId31"/>
    <p:sldId id="287" r:id="rId32"/>
    <p:sldId id="288" r:id="rId33"/>
    <p:sldId id="296" r:id="rId34"/>
    <p:sldId id="297" r:id="rId35"/>
    <p:sldId id="292" r:id="rId36"/>
    <p:sldId id="294" r:id="rId37"/>
    <p:sldId id="293" r:id="rId38"/>
    <p:sldId id="270" r:id="rId39"/>
    <p:sldId id="281" r:id="rId40"/>
    <p:sldId id="282" r:id="rId41"/>
    <p:sldId id="271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21" r:id="rId65"/>
    <p:sldId id="322" r:id="rId66"/>
    <p:sldId id="273" r:id="rId67"/>
    <p:sldId id="315" r:id="rId68"/>
    <p:sldId id="326" r:id="rId69"/>
    <p:sldId id="325" r:id="rId70"/>
    <p:sldId id="324" r:id="rId71"/>
    <p:sldId id="323" r:id="rId72"/>
    <p:sldId id="316" r:id="rId73"/>
    <p:sldId id="274" r:id="rId74"/>
    <p:sldId id="319" r:id="rId75"/>
    <p:sldId id="317" r:id="rId76"/>
    <p:sldId id="318" r:id="rId77"/>
    <p:sldId id="327" r:id="rId78"/>
    <p:sldId id="328" r:id="rId79"/>
    <p:sldId id="320" r:id="rId80"/>
    <p:sldId id="276" r:id="rId81"/>
    <p:sldId id="289" r:id="rId82"/>
    <p:sldId id="298" r:id="rId83"/>
    <p:sldId id="348" r:id="rId84"/>
    <p:sldId id="349" r:id="rId85"/>
    <p:sldId id="351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BB1"/>
    <a:srgbClr val="2FDDC4"/>
    <a:srgbClr val="C1E626"/>
    <a:srgbClr val="00CC00"/>
    <a:srgbClr val="FFF90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34" autoAdjust="0"/>
  </p:normalViewPr>
  <p:slideViewPr>
    <p:cSldViewPr>
      <p:cViewPr>
        <p:scale>
          <a:sx n="100" d="100"/>
          <a:sy n="100" d="100"/>
        </p:scale>
        <p:origin x="-7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3BC250-EF37-4C07-BD3D-1FCAF8D9201E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5BB8FC-E67D-4163-9141-2E3ED8A291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SG G2010 Question 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D300CEBA-8DDC-4B2D-8193-087303B3FB5B}" type="slidenum">
              <a:rPr lang="en-GB" sz="1200">
                <a:latin typeface="Verdana" pitchFamily="34" charset="0"/>
              </a:rPr>
              <a:pPr algn="r"/>
              <a:t>43</a:t>
            </a:fld>
            <a:endParaRPr lang="en-GB" sz="1200">
              <a:latin typeface="Verdana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6" rIns="91433" bIns="45716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00174B77-5645-42E9-A33B-3BDF9BE866EA}" type="slidenum">
              <a:rPr lang="en-GB" sz="1200">
                <a:latin typeface="Verdana" pitchFamily="34" charset="0"/>
              </a:rPr>
              <a:pPr algn="r"/>
              <a:t>44</a:t>
            </a:fld>
            <a:endParaRPr lang="en-GB" sz="1200">
              <a:latin typeface="Verdana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6" rIns="91433" bIns="45716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3B126787-5A8C-4C4A-8A82-D73DD498C701}" type="slidenum">
              <a:rPr lang="en-GB" sz="1200">
                <a:latin typeface="Verdana" pitchFamily="34" charset="0"/>
              </a:rPr>
              <a:pPr algn="r"/>
              <a:t>45</a:t>
            </a:fld>
            <a:endParaRPr lang="en-GB" sz="1200">
              <a:latin typeface="Verdana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6" rIns="91433" bIns="45716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45649D66-2D17-4DF3-BA42-2EEFEE97B409}" type="slidenum">
              <a:rPr lang="en-GB" sz="1200">
                <a:latin typeface="Verdana" pitchFamily="34" charset="0"/>
              </a:rPr>
              <a:pPr algn="r"/>
              <a:t>46</a:t>
            </a:fld>
            <a:endParaRPr lang="en-GB" sz="1200">
              <a:latin typeface="Verdana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6" rIns="91433" bIns="45716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0F2F182C-8B15-47B4-991D-69D61791BB86}" type="slidenum">
              <a:rPr lang="en-GB" sz="1200">
                <a:latin typeface="Verdana" pitchFamily="34" charset="0"/>
              </a:rPr>
              <a:pPr algn="r"/>
              <a:t>47</a:t>
            </a:fld>
            <a:endParaRPr lang="en-GB" sz="1200">
              <a:latin typeface="Verdana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6" rIns="91433" bIns="45716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6C3A9971-EAA4-48BB-A688-2D8B9B45A68A}" type="slidenum">
              <a:rPr lang="en-GB" sz="1200">
                <a:latin typeface="Verdana" pitchFamily="34" charset="0"/>
              </a:rPr>
              <a:pPr algn="r"/>
              <a:t>48</a:t>
            </a:fld>
            <a:endParaRPr lang="en-GB" sz="1200">
              <a:latin typeface="Verdana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6" rIns="91433" bIns="45716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0BEA4A7F-E9E9-4B7A-A646-50BBA782F7E7}" type="slidenum">
              <a:rPr lang="en-GB" sz="1200">
                <a:latin typeface="Verdana" pitchFamily="34" charset="0"/>
              </a:rPr>
              <a:pPr algn="r"/>
              <a:t>49</a:t>
            </a:fld>
            <a:endParaRPr lang="en-GB" sz="1200">
              <a:latin typeface="Verdana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6" rIns="91433" bIns="45716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SG G2010 Question 3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SG G2010 Question 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SG G2010 Question 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SQA Q4 Credit 2011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SQA Q4 Credit 2011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SQA Q4 Credit 2011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23A2A52F-2FD1-4C58-8CA0-D87E80B90513}" type="slidenum">
              <a:rPr lang="en-GB" sz="1200">
                <a:latin typeface="Verdana" pitchFamily="34" charset="0"/>
              </a:rPr>
              <a:pPr algn="r"/>
              <a:t>42</a:t>
            </a:fld>
            <a:endParaRPr lang="en-GB" sz="1200">
              <a:latin typeface="Verdana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3" tIns="45716" rIns="91433" bIns="45716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7DDB-33AC-43EF-88D2-B56ECCCA2450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5ED0-4C34-498F-8A86-10CB344B26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82BE-AA28-4FE4-BA03-787FFB16045E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249E-13D5-42C6-B04C-D217E56EDB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BBC9-DDBB-403A-B1E7-B2C6CD7E7ACE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735D-8F72-4AF3-BB24-769264A0F0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5B09-5EC9-494A-8A08-522286C7DAD5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D0C5-3A67-4FE3-B9B1-C8CA1843B8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9E7E-C68C-4CE5-A09A-BD36C2A66C2E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57CAF-BCEA-42CC-9503-BD0A48B51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99D-9D2A-4B9C-AF73-882DE3284550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37A3B-7AE7-4617-9FFE-3B869FC55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75A0-3902-4BD0-A66F-A0322C80813E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DC24-6517-4611-BFD7-072D6D1EBB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5E8C-DCDF-4912-B3F2-ED5CDCCC7F93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B9A9-B252-45E5-9EA6-88CBF8E63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AF59-9FD4-4833-A165-15189638D4D3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3EBC-0745-4993-9B20-CAA3796B24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07D8-F7EC-402E-B329-699AD39ED184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3F15-E71E-4464-A729-64C8D05F0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AB3A-6496-439C-BB6A-77079ED0663D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8D40-F144-4463-9321-B649E2F866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6AC5-E37D-4339-9761-0CC912EE6A9C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FCC6-EF84-4B26-9DB3-AF2FCF217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AE0E-3DFC-4AF2-B098-B16E13993F51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C34C-3017-46B6-9872-B84905F3D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DC1F23-FAF7-46EC-A16C-B71C3754B55B}" type="datetimeFigureOut">
              <a:rPr lang="en-GB"/>
              <a:pPr>
                <a:defRPr/>
              </a:pPr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9E5818-8496-4904-9CF8-E1F7735AAA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3851275" y="6597650"/>
            <a:ext cx="1216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800"/>
              <a:t>Keith Grammar School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294688" y="6599238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800"/>
              <a:t>CMcF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jpeg"/><Relationship Id="rId7" Type="http://schemas.openxmlformats.org/officeDocument/2006/relationships/image" Target="file:///C:\My%20Documents\dtp3\Class%202%20Lesson%204%20-%20Rule%20of%20Thirds%20and%20Visual%20Center%20and%20Grids_files\s2c2-thirdsvertical.gif" TargetMode="External"/><Relationship Id="rId2" Type="http://schemas.openxmlformats.org/officeDocument/2006/relationships/hyperlink" Target="http://www.google.co.uk/url?url=http://cnolan.umwblogs.org/2011/01/25/principles-of-design/&amp;rct=j&amp;frm=1&amp;q=&amp;esrc=s&amp;sa=U&amp;ei=v1EYVIaRO7Oe7Ab704HQCA&amp;ved=0CBgQ9QEwAQ&amp;usg=AFQjCNGgVamSgKg4Udocu5yi7isqGw331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hyperlink" Target="http://www.google.co.uk/url?url=http://www.utalkmarketing.com/Pages/Article.aspx?ArticleID=4310&amp;Title=Coca-Cola_Online_Ad_Campaign&amp;rct=j&amp;frm=1&amp;q=&amp;esrc=s&amp;sa=U&amp;ei=bVIYVIjWHYGv7AacoYDoBw&amp;ved=0CDoQ9QEwEg&amp;usg=AFQjCNEXHtEHGkp-8wIMy1g2c8KXdAWFtw" TargetMode="External"/><Relationship Id="rId9" Type="http://schemas.openxmlformats.org/officeDocument/2006/relationships/image" Target="file:///C:\My%20Documents\dtp3\Class%202%20Lesson%204%20-%20Rule%20of%20Thirds%20and%20Visual%20Center%20and%20Grids_files\s2c2-thirdshorizontal.gif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C:\My%20Documents\dtp3\Class%202%20Lesson%204%20-%20Rule%20of%20Thirds%20and%20Visual%20Center%20and%20Grids_files\s2c2-radialbalance.gif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file:///C:\My%20Documents\dtp3\Class%202%20Lesson%204%20-%20Rule%20of%20Thirds%20and%20Visual%20Center%20and%20Grids_files\s2c2-visualcenter.gif" TargetMode="External"/><Relationship Id="rId7" Type="http://schemas.openxmlformats.org/officeDocument/2006/relationships/image" Target="file:///C:\My%20Documents\dtp3\Class%202%20Lesson%204%20-%20Rule%20of%20Thirds%20and%20Visual%20Center%20and%20Grids_files\s2c2-symmetryver-hor.gi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file:///C:\My%20Documents\dtp3\Class%202%20Lesson%204%20-%20Rule%20of%20Thirds%20and%20Visual%20Center%20and%20Grids_files\s2c2-thirdshorizontal.gif" TargetMode="External"/><Relationship Id="rId5" Type="http://schemas.openxmlformats.org/officeDocument/2006/relationships/image" Target="file:///C:\My%20Documents\dtp3\Class%202%20Lesson%204%20-%20Rule%20of%20Thirds%20and%20Visual%20Center%20and%20Grids_files\s2c2-asymmetricalbalance.gif" TargetMode="External"/><Relationship Id="rId10" Type="http://schemas.openxmlformats.org/officeDocument/2006/relationships/image" Target="../media/image67.png"/><Relationship Id="rId4" Type="http://schemas.openxmlformats.org/officeDocument/2006/relationships/image" Target="../media/image75.png"/><Relationship Id="rId9" Type="http://schemas.openxmlformats.org/officeDocument/2006/relationships/image" Target="file:///C:\My%20Documents\dtp3\Class%202%20Lesson%204%20-%20Rule%20of%20Thirds%20and%20Visual%20Center%20and%20Grids_files\s2c2-thirdsvertical.gif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www.asocialmediaagency.com/blog/wp-content/uploads/2014/03/dyso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files_ccc/GraphicCommunicationSQPN5.pdf" TargetMode="External"/><Relationship Id="rId2" Type="http://schemas.openxmlformats.org/officeDocument/2006/relationships/hyperlink" Target="http://www.sqa.org.uk/pastpapers/findpastpaper.htm?subject=Graphic+Communication&amp;level=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qa.org.uk/pastpapers/findpastpaper.htm?subject=Graphic+Communication&amp;level=N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National 5 </a:t>
            </a:r>
            <a:br>
              <a:rPr lang="en-GB" smtClean="0"/>
            </a:br>
            <a:r>
              <a:rPr lang="en-GB" smtClean="0"/>
              <a:t>Graphic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Weekly Theory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Scale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592138" y="1196975"/>
            <a:ext cx="5995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GB" sz="2400"/>
              <a:t>What affects choice of scale for a drawing?</a:t>
            </a:r>
          </a:p>
          <a:p>
            <a:pPr marL="342900" indent="-342900">
              <a:buFontTx/>
              <a:buAutoNum type="arabicPeriod"/>
            </a:pPr>
            <a:r>
              <a:rPr lang="en-GB" sz="2400"/>
              <a:t>Size of object</a:t>
            </a:r>
          </a:p>
          <a:p>
            <a:pPr marL="342900" indent="-342900">
              <a:buFontTx/>
              <a:buAutoNum type="arabicPeriod"/>
            </a:pPr>
            <a:r>
              <a:rPr lang="en-GB" sz="2400"/>
              <a:t>Size of paper</a:t>
            </a:r>
          </a:p>
          <a:p>
            <a:pPr marL="342900" indent="-342900">
              <a:buFontTx/>
              <a:buAutoNum type="arabicPeriod"/>
            </a:pPr>
            <a:r>
              <a:rPr lang="en-GB" sz="2400"/>
              <a:t>Amount of detail required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03213" y="3136900"/>
            <a:ext cx="769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/>
              <a:t>1:1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46075" y="4144963"/>
            <a:ext cx="769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/>
              <a:t>1:2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23850" y="5487988"/>
            <a:ext cx="769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/>
              <a:t>2:1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116013" y="3068638"/>
            <a:ext cx="706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1mm on the drawing represents 1mm of the object </a:t>
            </a:r>
          </a:p>
          <a:p>
            <a:r>
              <a:rPr lang="en-GB" sz="2400"/>
              <a:t>in real life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116013" y="4262438"/>
            <a:ext cx="706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1mm on the drawing represents 2mm of the object </a:t>
            </a:r>
          </a:p>
          <a:p>
            <a:r>
              <a:rPr lang="en-GB" sz="2400"/>
              <a:t>in real life (half size)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1116013" y="5445125"/>
            <a:ext cx="706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2mm on the drawing represents 1mm of the object </a:t>
            </a:r>
          </a:p>
          <a:p>
            <a:r>
              <a:rPr lang="en-GB" sz="2400"/>
              <a:t>in real life (double)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Types of Drawing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843213" y="1484313"/>
            <a:ext cx="1306512" cy="749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Ortho</a:t>
            </a:r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4427538" y="1484313"/>
            <a:ext cx="1955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3200">
                <a:latin typeface="Calibri" pitchFamily="34" charset="0"/>
              </a:rPr>
              <a:t>Graphic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00338" y="2133600"/>
            <a:ext cx="43180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35600" y="2060575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1979613" y="2565400"/>
            <a:ext cx="1482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alibri" pitchFamily="34" charset="0"/>
              </a:rPr>
              <a:t>Straight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5603875" y="2565400"/>
            <a:ext cx="156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alibri" pitchFamily="34" charset="0"/>
              </a:rPr>
              <a:t>Drawing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395288" y="3357563"/>
            <a:ext cx="523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These are the two most common types of projection:  </a:t>
            </a:r>
          </a:p>
          <a:p>
            <a:r>
              <a:rPr lang="en-GB">
                <a:latin typeface="Calibri" pitchFamily="34" charset="0"/>
              </a:rPr>
              <a:t>We will only ever use 3</a:t>
            </a:r>
            <a:r>
              <a:rPr lang="en-GB" baseline="30000">
                <a:latin typeface="Calibri" pitchFamily="34" charset="0"/>
              </a:rPr>
              <a:t>rd</a:t>
            </a:r>
            <a:r>
              <a:rPr lang="en-GB">
                <a:latin typeface="Calibri" pitchFamily="34" charset="0"/>
              </a:rPr>
              <a:t> Angle</a:t>
            </a:r>
          </a:p>
        </p:txBody>
      </p:sp>
      <p:pic>
        <p:nvPicPr>
          <p:cNvPr id="24585" name="Picture 2" descr="http://www3.ul.ie/~rynnet/orthographic_projection_fyp/images/projection_symbols.png"/>
          <p:cNvPicPr>
            <a:picLocks noChangeAspect="1" noChangeArrowheads="1"/>
          </p:cNvPicPr>
          <p:nvPr/>
        </p:nvPicPr>
        <p:blipFill>
          <a:blip r:embed="rId2" cstate="print"/>
          <a:srcRect t="13817"/>
          <a:stretch>
            <a:fillRect/>
          </a:stretch>
        </p:blipFill>
        <p:spPr bwMode="auto">
          <a:xfrm>
            <a:off x="4787900" y="3933825"/>
            <a:ext cx="3540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miley Face 13"/>
          <p:cNvSpPr/>
          <p:nvPr/>
        </p:nvSpPr>
        <p:spPr>
          <a:xfrm>
            <a:off x="5219700" y="5516563"/>
            <a:ext cx="431800" cy="4318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148263" y="4365625"/>
            <a:ext cx="576262" cy="6477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8" name="TextBox 15"/>
          <p:cNvSpPr txBox="1">
            <a:spLocks noChangeArrowheads="1"/>
          </p:cNvSpPr>
          <p:nvPr/>
        </p:nvSpPr>
        <p:spPr bwMode="auto">
          <a:xfrm>
            <a:off x="395288" y="4292600"/>
            <a:ext cx="381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Whichever method is used, the symbol must be located on the drawing, normally in in the title box.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3311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Orthographics contain three types of view:</a:t>
            </a:r>
          </a:p>
          <a:p>
            <a:pPr eaLnBrk="1" hangingPunct="1">
              <a:buFont typeface="Arial" charset="0"/>
              <a:buNone/>
            </a:pPr>
            <a:endParaRPr lang="en-GB" sz="800" smtClean="0"/>
          </a:p>
          <a:p>
            <a:pPr eaLnBrk="1" hangingPunct="1">
              <a:buFont typeface="Arial" charset="0"/>
              <a:buNone/>
            </a:pPr>
            <a:r>
              <a:rPr lang="en-GB" b="1" smtClean="0"/>
              <a:t>Plan </a:t>
            </a:r>
            <a:r>
              <a:rPr lang="en-GB" smtClean="0"/>
              <a:t>– Viewed from the top</a:t>
            </a:r>
          </a:p>
          <a:p>
            <a:pPr eaLnBrk="1" hangingPunct="1">
              <a:buFont typeface="Arial" charset="0"/>
              <a:buNone/>
            </a:pPr>
            <a:r>
              <a:rPr lang="en-GB" b="1" smtClean="0"/>
              <a:t>Elevation</a:t>
            </a:r>
            <a:r>
              <a:rPr lang="en-GB" smtClean="0"/>
              <a:t> – Viewed from the front</a:t>
            </a:r>
          </a:p>
          <a:p>
            <a:pPr eaLnBrk="1" hangingPunct="1">
              <a:buFont typeface="Arial" charset="0"/>
              <a:buNone/>
            </a:pPr>
            <a:r>
              <a:rPr lang="en-GB" b="1" smtClean="0"/>
              <a:t>End Elevation</a:t>
            </a:r>
            <a:r>
              <a:rPr lang="en-GB" smtClean="0"/>
              <a:t> – viewed from the side</a:t>
            </a:r>
          </a:p>
          <a:p>
            <a:pPr eaLnBrk="1" hangingPunct="1">
              <a:buFont typeface="Arial" charset="0"/>
              <a:buNone/>
            </a:pPr>
            <a:endParaRPr lang="en-GB" sz="1000" smtClean="0"/>
          </a:p>
          <a:p>
            <a:pPr eaLnBrk="1" hangingPunct="1">
              <a:buFont typeface="Arial" charset="0"/>
              <a:buNone/>
            </a:pPr>
            <a:r>
              <a:rPr lang="en-GB" smtClean="0"/>
              <a:t>In 3</a:t>
            </a:r>
            <a:r>
              <a:rPr lang="en-GB" baseline="30000" smtClean="0"/>
              <a:t>rd</a:t>
            </a:r>
            <a:r>
              <a:rPr lang="en-GB" smtClean="0"/>
              <a:t> angle you </a:t>
            </a:r>
            <a:r>
              <a:rPr lang="en-GB" b="1" u="sng" smtClean="0"/>
              <a:t>MUST</a:t>
            </a:r>
            <a:r>
              <a:rPr lang="en-GB" smtClean="0"/>
              <a:t> lay out the views like this: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779838" y="3933825"/>
            <a:ext cx="1011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Plan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360738" y="5445125"/>
            <a:ext cx="1954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latin typeface="Calibri" pitchFamily="34" charset="0"/>
              </a:rPr>
              <a:t>Elevation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23850" y="5445125"/>
            <a:ext cx="2874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End Elevation</a:t>
            </a:r>
            <a:r>
              <a:rPr lang="en-GB" sz="3600">
                <a:latin typeface="Calibri" pitchFamily="34" charset="0"/>
              </a:rPr>
              <a:t> </a:t>
            </a:r>
          </a:p>
          <a:p>
            <a:r>
              <a:rPr lang="en-GB" sz="3600">
                <a:latin typeface="Calibri" pitchFamily="34" charset="0"/>
              </a:rPr>
              <a:t>(Left)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940425" y="5445125"/>
            <a:ext cx="2874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End Elevation </a:t>
            </a:r>
          </a:p>
          <a:p>
            <a:r>
              <a:rPr lang="en-GB" sz="3600">
                <a:latin typeface="Calibri" pitchFamily="34" charset="0"/>
              </a:rPr>
              <a:t>(Right)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92725" y="5805488"/>
            <a:ext cx="5746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16238" y="5805488"/>
            <a:ext cx="5032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5603" idx="0"/>
          </p:cNvCxnSpPr>
          <p:nvPr/>
        </p:nvCxnSpPr>
        <p:spPr>
          <a:xfrm flipH="1">
            <a:off x="4338638" y="4652963"/>
            <a:ext cx="17462" cy="7921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24525" y="4221163"/>
            <a:ext cx="935038" cy="936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484438" y="4292600"/>
            <a:ext cx="863600" cy="865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TextBox 20"/>
          <p:cNvSpPr txBox="1">
            <a:spLocks noChangeArrowheads="1"/>
          </p:cNvSpPr>
          <p:nvPr/>
        </p:nvSpPr>
        <p:spPr bwMode="auto">
          <a:xfrm rot="2748874">
            <a:off x="2688432" y="4182269"/>
            <a:ext cx="795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GB" sz="4000">
                <a:solidFill>
                  <a:srgbClr val="FF0000"/>
                </a:solidFill>
                <a:latin typeface="Onyx" pitchFamily="82" charset="0"/>
              </a:rPr>
              <a:t>º</a:t>
            </a:r>
            <a:endParaRPr lang="en-GB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TextBox 21"/>
          <p:cNvSpPr txBox="1">
            <a:spLocks noChangeArrowheads="1"/>
          </p:cNvSpPr>
          <p:nvPr/>
        </p:nvSpPr>
        <p:spPr bwMode="auto">
          <a:xfrm rot="-2628476">
            <a:off x="5586413" y="4200525"/>
            <a:ext cx="795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GB" sz="4000">
                <a:solidFill>
                  <a:srgbClr val="FF0000"/>
                </a:solidFill>
                <a:latin typeface="Onyx" pitchFamily="82" charset="0"/>
              </a:rPr>
              <a:t>º</a:t>
            </a:r>
            <a:endParaRPr lang="en-GB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Types of Drawing</a:t>
            </a:r>
          </a:p>
        </p:txBody>
      </p:sp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539750" y="1341438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/>
              <a:t>Pictorial drawings.</a:t>
            </a:r>
          </a:p>
          <a:p>
            <a:r>
              <a:rPr lang="en-GB"/>
              <a:t>Pictorial drawings are a family of 2 1/2D drawings.  They include:</a:t>
            </a:r>
            <a:endParaRPr lang="en-US">
              <a:cs typeface="Arial" charset="0"/>
            </a:endParaRPr>
          </a:p>
        </p:txBody>
      </p:sp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2" cstate="print"/>
          <a:srcRect l="47594" t="27586" r="31189" b="45279"/>
          <a:stretch>
            <a:fillRect/>
          </a:stretch>
        </p:blipFill>
        <p:spPr bwMode="auto">
          <a:xfrm>
            <a:off x="468313" y="2486025"/>
            <a:ext cx="331152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/>
          <p:cNvPicPr>
            <a:picLocks noChangeAspect="1" noChangeArrowheads="1"/>
          </p:cNvPicPr>
          <p:nvPr/>
        </p:nvPicPr>
        <p:blipFill>
          <a:blip r:embed="rId2" cstate="print"/>
          <a:srcRect l="63518" t="58257" r="5980" b="8736"/>
          <a:stretch>
            <a:fillRect/>
          </a:stretch>
        </p:blipFill>
        <p:spPr bwMode="auto">
          <a:xfrm>
            <a:off x="4140200" y="2565400"/>
            <a:ext cx="44640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11188" y="5516563"/>
            <a:ext cx="260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One Point Perspective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508625" y="5516563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Two Point Perspective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6588125" y="4797425"/>
            <a:ext cx="6477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H="1">
            <a:off x="3492500" y="2565400"/>
            <a:ext cx="287338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3924300" y="2565400"/>
            <a:ext cx="360363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2679700" y="215265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Vanishing Point</a:t>
            </a:r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539750" y="2997200"/>
            <a:ext cx="8135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47675" y="2701925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Horizon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-900113" y="260350"/>
            <a:ext cx="8229601" cy="1143000"/>
          </a:xfrm>
        </p:spPr>
        <p:txBody>
          <a:bodyPr/>
          <a:lstStyle/>
          <a:p>
            <a:pPr eaLnBrk="1" hangingPunct="1"/>
            <a:r>
              <a:rPr lang="en-GB" smtClean="0"/>
              <a:t>Types of Drawing</a:t>
            </a:r>
          </a:p>
        </p:txBody>
      </p:sp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2987675" y="1360488"/>
            <a:ext cx="5048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Isometric</a:t>
            </a:r>
          </a:p>
          <a:p>
            <a:r>
              <a:rPr lang="en-GB"/>
              <a:t>Drawn at 30</a:t>
            </a:r>
            <a:r>
              <a:rPr lang="en-US">
                <a:cs typeface="Arial" charset="0"/>
              </a:rPr>
              <a:t>°</a:t>
            </a:r>
          </a:p>
          <a:p>
            <a:r>
              <a:rPr lang="en-US">
                <a:cs typeface="Arial" charset="0"/>
              </a:rPr>
              <a:t>All circles will be slightly squashed and must be </a:t>
            </a:r>
          </a:p>
          <a:p>
            <a:r>
              <a:rPr lang="en-US">
                <a:cs typeface="Arial" charset="0"/>
              </a:rPr>
              <a:t>drawn using the ‘clock’ method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059113" y="2852738"/>
            <a:ext cx="51006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/>
              <a:t>Oblique</a:t>
            </a:r>
          </a:p>
          <a:p>
            <a:r>
              <a:rPr lang="en-GB"/>
              <a:t>Drawn at 45</a:t>
            </a:r>
            <a:r>
              <a:rPr lang="en-US"/>
              <a:t>°</a:t>
            </a:r>
          </a:p>
          <a:p>
            <a:r>
              <a:rPr lang="en-US"/>
              <a:t>Depths must be halved</a:t>
            </a:r>
          </a:p>
          <a:p>
            <a:r>
              <a:rPr lang="en-US"/>
              <a:t>Circles on elevation can be drawn with a compass</a:t>
            </a:r>
            <a:endParaRPr lang="en-GB"/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979738" y="4830763"/>
            <a:ext cx="3984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Planometric</a:t>
            </a:r>
          </a:p>
          <a:p>
            <a:r>
              <a:rPr lang="en-GB"/>
              <a:t>Can be drawn at 45</a:t>
            </a:r>
            <a:r>
              <a:rPr lang="en-US">
                <a:cs typeface="Arial" charset="0"/>
              </a:rPr>
              <a:t>°, or 30</a:t>
            </a:r>
            <a:r>
              <a:rPr lang="en-US"/>
              <a:t>°/60°</a:t>
            </a:r>
            <a:endParaRPr lang="en-US">
              <a:cs typeface="Arial" charset="0"/>
            </a:endParaRPr>
          </a:p>
          <a:p>
            <a:r>
              <a:rPr lang="en-US"/>
              <a:t>Corners must always be drawn at 90°</a:t>
            </a:r>
          </a:p>
          <a:p>
            <a:r>
              <a:rPr lang="en-US"/>
              <a:t>Normally used to show a room</a:t>
            </a:r>
            <a:endParaRPr lang="en-GB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1042988" y="1630363"/>
            <a:ext cx="5032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 flipH="1">
            <a:off x="1042988" y="1341438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12"/>
          <p:cNvSpPr>
            <a:spLocks noChangeShapeType="1"/>
          </p:cNvSpPr>
          <p:nvPr/>
        </p:nvSpPr>
        <p:spPr bwMode="auto">
          <a:xfrm flipH="1">
            <a:off x="1547813" y="1700213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13"/>
          <p:cNvSpPr>
            <a:spLocks noChangeShapeType="1"/>
          </p:cNvSpPr>
          <p:nvPr/>
        </p:nvSpPr>
        <p:spPr bwMode="auto">
          <a:xfrm>
            <a:off x="1547813" y="1987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4"/>
          <p:cNvSpPr>
            <a:spLocks noChangeShapeType="1"/>
          </p:cNvSpPr>
          <p:nvPr/>
        </p:nvSpPr>
        <p:spPr bwMode="auto">
          <a:xfrm>
            <a:off x="1042988" y="16287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5"/>
          <p:cNvSpPr>
            <a:spLocks noChangeShapeType="1"/>
          </p:cNvSpPr>
          <p:nvPr/>
        </p:nvSpPr>
        <p:spPr bwMode="auto">
          <a:xfrm>
            <a:off x="2051050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7"/>
          <p:cNvSpPr>
            <a:spLocks noChangeShapeType="1"/>
          </p:cNvSpPr>
          <p:nvPr/>
        </p:nvSpPr>
        <p:spPr bwMode="auto">
          <a:xfrm>
            <a:off x="1547813" y="1341438"/>
            <a:ext cx="5032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8"/>
          <p:cNvSpPr>
            <a:spLocks noChangeShapeType="1"/>
          </p:cNvSpPr>
          <p:nvPr/>
        </p:nvSpPr>
        <p:spPr bwMode="auto">
          <a:xfrm>
            <a:off x="1042988" y="2203450"/>
            <a:ext cx="5032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9"/>
          <p:cNvSpPr>
            <a:spLocks noChangeShapeType="1"/>
          </p:cNvSpPr>
          <p:nvPr/>
        </p:nvSpPr>
        <p:spPr bwMode="auto">
          <a:xfrm flipH="1">
            <a:off x="1547813" y="2276475"/>
            <a:ext cx="5048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Rectangle 20"/>
          <p:cNvSpPr>
            <a:spLocks noChangeArrowheads="1"/>
          </p:cNvSpPr>
          <p:nvPr/>
        </p:nvSpPr>
        <p:spPr bwMode="auto">
          <a:xfrm>
            <a:off x="1042988" y="3500438"/>
            <a:ext cx="71913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3" name="Line 21"/>
          <p:cNvSpPr>
            <a:spLocks noChangeShapeType="1"/>
          </p:cNvSpPr>
          <p:nvPr/>
        </p:nvSpPr>
        <p:spPr bwMode="auto">
          <a:xfrm flipV="1">
            <a:off x="1042988" y="3211513"/>
            <a:ext cx="3587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22"/>
          <p:cNvSpPr>
            <a:spLocks noChangeShapeType="1"/>
          </p:cNvSpPr>
          <p:nvPr/>
        </p:nvSpPr>
        <p:spPr bwMode="auto">
          <a:xfrm flipV="1">
            <a:off x="1760538" y="3213100"/>
            <a:ext cx="29051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23"/>
          <p:cNvSpPr>
            <a:spLocks noChangeShapeType="1"/>
          </p:cNvSpPr>
          <p:nvPr/>
        </p:nvSpPr>
        <p:spPr bwMode="auto">
          <a:xfrm flipV="1">
            <a:off x="1763713" y="3933825"/>
            <a:ext cx="287337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4"/>
          <p:cNvSpPr>
            <a:spLocks noChangeShapeType="1"/>
          </p:cNvSpPr>
          <p:nvPr/>
        </p:nvSpPr>
        <p:spPr bwMode="auto">
          <a:xfrm>
            <a:off x="1401763" y="32131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25"/>
          <p:cNvSpPr>
            <a:spLocks noChangeShapeType="1"/>
          </p:cNvSpPr>
          <p:nvPr/>
        </p:nvSpPr>
        <p:spPr bwMode="auto">
          <a:xfrm>
            <a:off x="2051050" y="32131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26"/>
          <p:cNvSpPr>
            <a:spLocks noChangeShapeType="1"/>
          </p:cNvSpPr>
          <p:nvPr/>
        </p:nvSpPr>
        <p:spPr bwMode="auto">
          <a:xfrm flipH="1">
            <a:off x="1116013" y="4581525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Line 27"/>
          <p:cNvSpPr>
            <a:spLocks noChangeShapeType="1"/>
          </p:cNvSpPr>
          <p:nvPr/>
        </p:nvSpPr>
        <p:spPr bwMode="auto">
          <a:xfrm flipH="1">
            <a:off x="1619250" y="5084763"/>
            <a:ext cx="6477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Line 28"/>
          <p:cNvSpPr>
            <a:spLocks noChangeShapeType="1"/>
          </p:cNvSpPr>
          <p:nvPr/>
        </p:nvSpPr>
        <p:spPr bwMode="auto">
          <a:xfrm>
            <a:off x="1763713" y="4581525"/>
            <a:ext cx="5032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Line 29"/>
          <p:cNvSpPr>
            <a:spLocks noChangeShapeType="1"/>
          </p:cNvSpPr>
          <p:nvPr/>
        </p:nvSpPr>
        <p:spPr bwMode="auto">
          <a:xfrm>
            <a:off x="1116013" y="5084763"/>
            <a:ext cx="5032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Line 30"/>
          <p:cNvSpPr>
            <a:spLocks noChangeShapeType="1"/>
          </p:cNvSpPr>
          <p:nvPr/>
        </p:nvSpPr>
        <p:spPr bwMode="auto">
          <a:xfrm>
            <a:off x="1619250" y="55895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Line 31"/>
          <p:cNvSpPr>
            <a:spLocks noChangeShapeType="1"/>
          </p:cNvSpPr>
          <p:nvPr/>
        </p:nvSpPr>
        <p:spPr bwMode="auto">
          <a:xfrm>
            <a:off x="2266950" y="50847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Line 32"/>
          <p:cNvSpPr>
            <a:spLocks noChangeShapeType="1"/>
          </p:cNvSpPr>
          <p:nvPr/>
        </p:nvSpPr>
        <p:spPr bwMode="auto">
          <a:xfrm>
            <a:off x="1116013" y="50847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Line 33"/>
          <p:cNvSpPr>
            <a:spLocks noChangeShapeType="1"/>
          </p:cNvSpPr>
          <p:nvPr/>
        </p:nvSpPr>
        <p:spPr bwMode="auto">
          <a:xfrm>
            <a:off x="1116013" y="5878513"/>
            <a:ext cx="5032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Line 34"/>
          <p:cNvSpPr>
            <a:spLocks noChangeShapeType="1"/>
          </p:cNvSpPr>
          <p:nvPr/>
        </p:nvSpPr>
        <p:spPr bwMode="auto">
          <a:xfrm flipH="1">
            <a:off x="1619250" y="5878513"/>
            <a:ext cx="6477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Text Box 35"/>
          <p:cNvSpPr txBox="1">
            <a:spLocks noChangeArrowheads="1"/>
          </p:cNvSpPr>
          <p:nvPr/>
        </p:nvSpPr>
        <p:spPr bwMode="auto">
          <a:xfrm>
            <a:off x="1908175" y="2276475"/>
            <a:ext cx="52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30</a:t>
            </a:r>
            <a:r>
              <a:rPr lang="en-US">
                <a:cs typeface="Arial" charset="0"/>
              </a:rPr>
              <a:t>º</a:t>
            </a:r>
          </a:p>
        </p:txBody>
      </p:sp>
      <p:sp>
        <p:nvSpPr>
          <p:cNvPr id="27678" name="Text Box 36"/>
          <p:cNvSpPr txBox="1">
            <a:spLocks noChangeArrowheads="1"/>
          </p:cNvSpPr>
          <p:nvPr/>
        </p:nvSpPr>
        <p:spPr bwMode="auto">
          <a:xfrm>
            <a:off x="1908175" y="6021388"/>
            <a:ext cx="522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30</a:t>
            </a:r>
            <a:r>
              <a:rPr lang="en-US">
                <a:cs typeface="Arial" charset="0"/>
              </a:rPr>
              <a:t>º</a:t>
            </a:r>
          </a:p>
        </p:txBody>
      </p:sp>
      <p:sp>
        <p:nvSpPr>
          <p:cNvPr id="27679" name="Text Box 37"/>
          <p:cNvSpPr txBox="1">
            <a:spLocks noChangeArrowheads="1"/>
          </p:cNvSpPr>
          <p:nvPr/>
        </p:nvSpPr>
        <p:spPr bwMode="auto">
          <a:xfrm>
            <a:off x="755650" y="2276475"/>
            <a:ext cx="52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30</a:t>
            </a:r>
            <a:r>
              <a:rPr lang="en-US">
                <a:cs typeface="Arial" charset="0"/>
              </a:rPr>
              <a:t>º</a:t>
            </a:r>
          </a:p>
        </p:txBody>
      </p:sp>
      <p:sp>
        <p:nvSpPr>
          <p:cNvPr id="27680" name="Text Box 38"/>
          <p:cNvSpPr txBox="1">
            <a:spLocks noChangeArrowheads="1"/>
          </p:cNvSpPr>
          <p:nvPr/>
        </p:nvSpPr>
        <p:spPr bwMode="auto">
          <a:xfrm>
            <a:off x="827088" y="6021388"/>
            <a:ext cx="522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60</a:t>
            </a:r>
            <a:r>
              <a:rPr lang="en-US">
                <a:cs typeface="Arial" charset="0"/>
              </a:rPr>
              <a:t>º</a:t>
            </a:r>
          </a:p>
        </p:txBody>
      </p:sp>
      <p:sp>
        <p:nvSpPr>
          <p:cNvPr id="27681" name="Text Box 39"/>
          <p:cNvSpPr txBox="1">
            <a:spLocks noChangeArrowheads="1"/>
          </p:cNvSpPr>
          <p:nvPr/>
        </p:nvSpPr>
        <p:spPr bwMode="auto">
          <a:xfrm>
            <a:off x="1979613" y="3860800"/>
            <a:ext cx="522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45</a:t>
            </a:r>
            <a:r>
              <a:rPr lang="en-US">
                <a:cs typeface="Arial" charset="0"/>
              </a:rPr>
              <a:t>º</a:t>
            </a:r>
          </a:p>
        </p:txBody>
      </p:sp>
      <p:sp>
        <p:nvSpPr>
          <p:cNvPr id="27682" name="Oval 40"/>
          <p:cNvSpPr>
            <a:spLocks noChangeArrowheads="1"/>
          </p:cNvSpPr>
          <p:nvPr/>
        </p:nvSpPr>
        <p:spPr bwMode="auto">
          <a:xfrm>
            <a:off x="1114425" y="3500438"/>
            <a:ext cx="649288" cy="6492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83" name="Oval 42"/>
          <p:cNvSpPr>
            <a:spLocks noChangeArrowheads="1"/>
          </p:cNvSpPr>
          <p:nvPr/>
        </p:nvSpPr>
        <p:spPr bwMode="auto">
          <a:xfrm>
            <a:off x="1403350" y="4724400"/>
            <a:ext cx="647700" cy="650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468313" y="2565400"/>
            <a:ext cx="2232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755650" y="4149725"/>
            <a:ext cx="18716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395288" y="6381750"/>
            <a:ext cx="23764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Types of Drawing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/>
              <a:t>Developments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 l="14314" t="34488" r="11885" b="38820"/>
          <a:stretch>
            <a:fillRect/>
          </a:stretch>
        </p:blipFill>
        <p:spPr bwMode="auto">
          <a:xfrm rot="272147">
            <a:off x="2843213" y="1196975"/>
            <a:ext cx="5400675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 rot="1372023">
            <a:off x="2700338" y="3860800"/>
            <a:ext cx="1800225" cy="79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76238" y="4673600"/>
            <a:ext cx="8655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Developments show us what an object looks like if it was unfolded and laid out flat.  </a:t>
            </a:r>
          </a:p>
          <a:p>
            <a:r>
              <a:rPr lang="en-GB"/>
              <a:t>They are like net shapes but with no top or bottom (unless asked for)</a:t>
            </a:r>
          </a:p>
          <a:p>
            <a:endParaRPr lang="en-GB"/>
          </a:p>
          <a:p>
            <a:r>
              <a:rPr lang="en-GB"/>
              <a:t>If an edge is to be folded they should include </a:t>
            </a:r>
            <a:r>
              <a:rPr lang="en-GB" b="1"/>
              <a:t>FOLD</a:t>
            </a:r>
            <a:r>
              <a:rPr lang="en-GB"/>
              <a:t> lines</a:t>
            </a: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468313" y="6237288"/>
            <a:ext cx="83534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Types of Drawing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/>
              <a:t>True Shape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 rot="1372023">
            <a:off x="2700338" y="3860800"/>
            <a:ext cx="1800225" cy="79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3796" name="Picture 9" descr="section_of-surfaces_using-cutting-palnes-to-find-true-shape_dv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9010" t="2130" r="16145"/>
          <a:stretch>
            <a:fillRect/>
          </a:stretch>
        </p:blipFill>
        <p:spPr bwMode="auto">
          <a:xfrm>
            <a:off x="4859338" y="1700213"/>
            <a:ext cx="280828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section_of-surfaces_using-cutting-palnes-to-find-true-shape_dv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166" t="60922" r="57234"/>
          <a:stretch>
            <a:fillRect/>
          </a:stretch>
        </p:blipFill>
        <p:spPr bwMode="auto">
          <a:xfrm>
            <a:off x="2124075" y="2060575"/>
            <a:ext cx="2305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section_of-surfaces_using-cutting-palnes-to-find-true-shape_dv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166" t="6892" r="52762" b="37502"/>
          <a:stretch>
            <a:fillRect/>
          </a:stretch>
        </p:blipFill>
        <p:spPr bwMode="auto">
          <a:xfrm>
            <a:off x="2124075" y="3644900"/>
            <a:ext cx="26654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Types of Drawing</a:t>
            </a:r>
          </a:p>
        </p:txBody>
      </p:sp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539750" y="1341438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/>
              <a:t>Sections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 l="30156" t="44519" r="37239" b="21056"/>
          <a:stretch>
            <a:fillRect/>
          </a:stretch>
        </p:blipFill>
        <p:spPr bwMode="auto">
          <a:xfrm>
            <a:off x="2195513" y="1412875"/>
            <a:ext cx="49688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38150" y="4581525"/>
            <a:ext cx="8642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Sections are drawings that show an item that has been cut and a part removed.</a:t>
            </a:r>
          </a:p>
          <a:p>
            <a:r>
              <a:rPr lang="en-GB"/>
              <a:t>Sections give us a better understanding of how an object is made, especially inside.</a:t>
            </a:r>
          </a:p>
          <a:p>
            <a:r>
              <a:rPr lang="en-GB"/>
              <a:t>Hatching must always be at 45</a:t>
            </a:r>
            <a:r>
              <a:rPr lang="en-US">
                <a:cs typeface="Arial" charset="0"/>
              </a:rPr>
              <a:t>º. Different parts must be hatched differently.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Sections - Hatching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32 Building Drawings Location Plans and Site Plans3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941" t="63661" r="50000" b="3894"/>
          <a:stretch>
            <a:fillRect/>
          </a:stretch>
        </p:blipFill>
        <p:spPr>
          <a:xfrm>
            <a:off x="323850" y="4292600"/>
            <a:ext cx="2952750" cy="2173288"/>
          </a:xfrm>
        </p:spPr>
      </p:pic>
      <p:pic>
        <p:nvPicPr>
          <p:cNvPr id="35842" name="Picture 7" descr="32 Building Drawings Location Plans and Site Plans3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49803" t="27696" r="24341" b="48145"/>
          <a:stretch>
            <a:fillRect/>
          </a:stretch>
        </p:blipFill>
        <p:spPr>
          <a:xfrm>
            <a:off x="539750" y="2349500"/>
            <a:ext cx="2447925" cy="1801813"/>
          </a:xfrm>
        </p:spPr>
      </p:pic>
      <p:pic>
        <p:nvPicPr>
          <p:cNvPr id="35843" name="Picture 10" descr="33 Building Drawing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l="22202" t="52394" r="50262" b="11394"/>
          <a:stretch>
            <a:fillRect/>
          </a:stretch>
        </p:blipFill>
        <p:spPr>
          <a:xfrm>
            <a:off x="684213" y="404813"/>
            <a:ext cx="2016125" cy="1914525"/>
          </a:xfrm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419475" y="549275"/>
            <a:ext cx="521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Floor Plan</a:t>
            </a:r>
            <a:r>
              <a:rPr lang="en-GB"/>
              <a:t> -  1:50, 1:100</a:t>
            </a:r>
          </a:p>
          <a:p>
            <a:r>
              <a:rPr lang="en-GB"/>
              <a:t>Shows and internal view of a building from above.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419475" y="2492375"/>
            <a:ext cx="521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Site Plan</a:t>
            </a:r>
            <a:r>
              <a:rPr lang="en-GB"/>
              <a:t> -  1:200, 1:250, 1:500</a:t>
            </a:r>
          </a:p>
          <a:p>
            <a:r>
              <a:rPr lang="en-GB"/>
              <a:t>Shows and internal view of a building from above.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489325" y="4508500"/>
            <a:ext cx="540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Location Plan</a:t>
            </a:r>
            <a:r>
              <a:rPr lang="en-GB"/>
              <a:t> -  1:1250, 1:2500</a:t>
            </a:r>
          </a:p>
          <a:p>
            <a:r>
              <a:rPr lang="en-GB"/>
              <a:t>Identifies the site within its surroundings / local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British Standards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In Graphic Communication, it is important to have a code that everyone uses to ensure that we can understand any drawings.  This is called ‘Drawing Convention’ or, what we will use, ‘British Standards’.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British Standards for Graphic Communication are detailed in a document referred to as 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					</a:t>
            </a:r>
            <a:r>
              <a:rPr lang="en-GB" b="1" smtClean="0"/>
              <a:t>BS 8888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3668" t="29253" r="50319" b="15073"/>
          <a:stretch>
            <a:fillRect/>
          </a:stretch>
        </p:blipFill>
        <p:spPr>
          <a:xfrm>
            <a:off x="468313" y="1109663"/>
            <a:ext cx="8101012" cy="5703887"/>
          </a:xfrm>
        </p:spPr>
      </p:pic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122363" y="1271588"/>
            <a:ext cx="655637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659188" y="1271588"/>
            <a:ext cx="655637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196013" y="1190625"/>
            <a:ext cx="1309687" cy="328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22363" y="3071813"/>
            <a:ext cx="736600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659188" y="3071813"/>
            <a:ext cx="655637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6196013" y="3071813"/>
            <a:ext cx="1390650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1122363" y="4872038"/>
            <a:ext cx="1309687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3659188" y="4872038"/>
            <a:ext cx="1719262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6276975" y="4872038"/>
            <a:ext cx="1146175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908175" y="12525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Sink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4211638" y="12525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Sinktop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300788" y="1252538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Wash Hand Basin</a:t>
            </a: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1763713" y="31257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Window</a:t>
            </a:r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4427538" y="3052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Door</a:t>
            </a: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6804025" y="3052763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Radiator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1476375" y="48529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North Symbol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4014788" y="4852988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Sawn Timber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6804025" y="4852988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Concrete</a:t>
            </a:r>
          </a:p>
        </p:txBody>
      </p:sp>
      <p:sp>
        <p:nvSpPr>
          <p:cNvPr id="37909" name="Title 1"/>
          <p:cNvSpPr>
            <a:spLocks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latin typeface="Calibri" pitchFamily="34" charset="0"/>
              </a:rPr>
              <a:t>Building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/>
      <p:bldP spid="38924" grpId="0"/>
      <p:bldP spid="38925" grpId="0"/>
      <p:bldP spid="38926" grpId="0"/>
      <p:bldP spid="38927" grpId="0"/>
      <p:bldP spid="38928" grpId="0"/>
      <p:bldP spid="38929" grpId="0"/>
      <p:bldP spid="38930" grpId="0"/>
      <p:bldP spid="389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135" t="28442" r="-2472" b="17499"/>
          <a:stretch>
            <a:fillRect/>
          </a:stretch>
        </p:blipFill>
        <p:spPr>
          <a:xfrm>
            <a:off x="468313" y="1196975"/>
            <a:ext cx="8278812" cy="5661025"/>
          </a:xfr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11863" y="1370013"/>
            <a:ext cx="1223962" cy="334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801688" y="3286125"/>
            <a:ext cx="669925" cy="334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394075" y="3286125"/>
            <a:ext cx="669925" cy="334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986463" y="3287713"/>
            <a:ext cx="838200" cy="334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801688" y="5126038"/>
            <a:ext cx="1004887" cy="334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3394075" y="5067300"/>
            <a:ext cx="1089025" cy="334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5986463" y="5126038"/>
            <a:ext cx="2176462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755650" y="1395413"/>
            <a:ext cx="1223963" cy="334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3348038" y="1370013"/>
            <a:ext cx="1223962" cy="334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1573213" y="144303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Bath</a:t>
            </a:r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3727450" y="137001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Shower Tray</a:t>
            </a:r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6804025" y="13700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W.C</a:t>
            </a:r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1512888" y="324326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Lamp</a:t>
            </a: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4090988" y="324326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Switch</a:t>
            </a: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6588125" y="324326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Socket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1346200" y="510857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Insulation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3932238" y="511492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Brickwork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6099175" y="5043488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Third Angle</a:t>
            </a:r>
          </a:p>
          <a:p>
            <a:pPr algn="ctr"/>
            <a:r>
              <a:rPr lang="en-GB"/>
              <a:t>Projection Symbol</a:t>
            </a:r>
          </a:p>
        </p:txBody>
      </p:sp>
      <p:sp>
        <p:nvSpPr>
          <p:cNvPr id="38933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latin typeface="Calibri" pitchFamily="34" charset="0"/>
              </a:rPr>
              <a:t>Building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2" grpId="0"/>
      <p:bldP spid="40973" grpId="0"/>
      <p:bldP spid="40974" grpId="0"/>
      <p:bldP spid="40975" grpId="0"/>
      <p:bldP spid="40976" grpId="0"/>
      <p:bldP spid="40977" grpId="0"/>
      <p:bldP spid="40978" grpId="0"/>
      <p:bldP spid="409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CAD</a:t>
            </a: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592138" y="179228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Advantages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611188" y="450850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Dis-advantages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2D CAD Commands</a:t>
            </a:r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 l="17479" t="15668" r="61740" b="71722"/>
          <a:stretch>
            <a:fillRect/>
          </a:stretch>
        </p:blipFill>
        <p:spPr bwMode="auto">
          <a:xfrm>
            <a:off x="323850" y="1268413"/>
            <a:ext cx="31670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Line 5"/>
          <p:cNvSpPr>
            <a:spLocks noChangeShapeType="1"/>
          </p:cNvSpPr>
          <p:nvPr/>
        </p:nvSpPr>
        <p:spPr bwMode="auto">
          <a:xfrm>
            <a:off x="1619250" y="1844675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441700" y="1374775"/>
            <a:ext cx="5162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Zoom / Scale</a:t>
            </a:r>
          </a:p>
          <a:p>
            <a:r>
              <a:rPr lang="en-GB"/>
              <a:t>Zoom moves the viewpoint further or closer away</a:t>
            </a:r>
          </a:p>
          <a:p>
            <a:r>
              <a:rPr lang="en-GB"/>
              <a:t>From the object.</a:t>
            </a:r>
          </a:p>
          <a:p>
            <a:r>
              <a:rPr lang="en-GB"/>
              <a:t>Scale changes the size of the object.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 cstate="print"/>
          <a:srcRect l="40625" t="15668" r="38104" b="71722"/>
          <a:stretch>
            <a:fillRect/>
          </a:stretch>
        </p:blipFill>
        <p:spPr bwMode="auto">
          <a:xfrm>
            <a:off x="250825" y="2636838"/>
            <a:ext cx="32416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543300" y="2860675"/>
            <a:ext cx="354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Fillet</a:t>
            </a:r>
          </a:p>
          <a:p>
            <a:r>
              <a:rPr lang="en-GB"/>
              <a:t>Round off a sharp edge or corner</a:t>
            </a:r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>
            <a:off x="1546225" y="3213100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1992" name="Picture 10"/>
          <p:cNvPicPr>
            <a:picLocks noChangeAspect="1" noChangeArrowheads="1"/>
          </p:cNvPicPr>
          <p:nvPr/>
        </p:nvPicPr>
        <p:blipFill>
          <a:blip r:embed="rId3" cstate="print"/>
          <a:srcRect l="64250" t="15668" r="15437" b="71722"/>
          <a:stretch>
            <a:fillRect/>
          </a:stretch>
        </p:blipFill>
        <p:spPr bwMode="auto">
          <a:xfrm>
            <a:off x="269875" y="4003675"/>
            <a:ext cx="3095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Line 11"/>
          <p:cNvSpPr>
            <a:spLocks noChangeShapeType="1"/>
          </p:cNvSpPr>
          <p:nvPr/>
        </p:nvSpPr>
        <p:spPr bwMode="auto">
          <a:xfrm>
            <a:off x="1565275" y="4649788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3509963" y="4221163"/>
            <a:ext cx="481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Delete</a:t>
            </a:r>
          </a:p>
          <a:p>
            <a:r>
              <a:rPr lang="en-GB"/>
              <a:t>Removes a selected object from your drawing</a:t>
            </a:r>
          </a:p>
        </p:txBody>
      </p:sp>
      <p:pic>
        <p:nvPicPr>
          <p:cNvPr id="41995" name="Picture 13"/>
          <p:cNvPicPr>
            <a:picLocks noChangeAspect="1" noChangeArrowheads="1"/>
          </p:cNvPicPr>
          <p:nvPr/>
        </p:nvPicPr>
        <p:blipFill>
          <a:blip r:embed="rId3" cstate="print"/>
          <a:srcRect l="17482" t="33315" r="62196" b="53242"/>
          <a:stretch>
            <a:fillRect/>
          </a:stretch>
        </p:blipFill>
        <p:spPr bwMode="auto">
          <a:xfrm>
            <a:off x="250825" y="5300663"/>
            <a:ext cx="30972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Line 14"/>
          <p:cNvSpPr>
            <a:spLocks noChangeShapeType="1"/>
          </p:cNvSpPr>
          <p:nvPr/>
        </p:nvSpPr>
        <p:spPr bwMode="auto">
          <a:xfrm>
            <a:off x="1547813" y="5949950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3509963" y="5595938"/>
            <a:ext cx="375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Pattern Fill / Hatch</a:t>
            </a:r>
          </a:p>
          <a:p>
            <a:r>
              <a:rPr lang="en-GB"/>
              <a:t>Fills an area with a hatch or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8"/>
          <p:cNvPicPr>
            <a:picLocks noChangeAspect="1" noChangeArrowheads="1"/>
          </p:cNvPicPr>
          <p:nvPr/>
        </p:nvPicPr>
        <p:blipFill>
          <a:blip r:embed="rId3" cstate="print"/>
          <a:srcRect l="41118" t="51794" r="39041" b="35596"/>
          <a:stretch>
            <a:fillRect/>
          </a:stretch>
        </p:blipFill>
        <p:spPr bwMode="auto">
          <a:xfrm>
            <a:off x="395288" y="5372100"/>
            <a:ext cx="30241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16"/>
          <p:cNvPicPr>
            <a:picLocks noChangeAspect="1" noChangeArrowheads="1"/>
          </p:cNvPicPr>
          <p:nvPr/>
        </p:nvPicPr>
        <p:blipFill>
          <a:blip r:embed="rId3" cstate="print"/>
          <a:srcRect l="17496" t="51794" r="62663" b="35596"/>
          <a:stretch>
            <a:fillRect/>
          </a:stretch>
        </p:blipFill>
        <p:spPr bwMode="auto">
          <a:xfrm>
            <a:off x="323850" y="4005263"/>
            <a:ext cx="30241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5"/>
          <p:cNvPicPr>
            <a:picLocks noChangeAspect="1" noChangeArrowheads="1"/>
          </p:cNvPicPr>
          <p:nvPr/>
        </p:nvPicPr>
        <p:blipFill>
          <a:blip r:embed="rId3" cstate="print"/>
          <a:srcRect l="64729" t="33315" r="15898" b="54094"/>
          <a:stretch>
            <a:fillRect/>
          </a:stretch>
        </p:blipFill>
        <p:spPr bwMode="auto">
          <a:xfrm>
            <a:off x="395288" y="2565400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2"/>
          <p:cNvPicPr>
            <a:picLocks noChangeAspect="1" noChangeArrowheads="1"/>
          </p:cNvPicPr>
          <p:nvPr/>
        </p:nvPicPr>
        <p:blipFill>
          <a:blip r:embed="rId3" cstate="print"/>
          <a:srcRect l="40637" t="33315" r="38573" b="54094"/>
          <a:stretch>
            <a:fillRect/>
          </a:stretch>
        </p:blipFill>
        <p:spPr bwMode="auto">
          <a:xfrm>
            <a:off x="323850" y="1196975"/>
            <a:ext cx="31686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2D CAD Commands</a:t>
            </a:r>
          </a:p>
        </p:txBody>
      </p:sp>
      <p:sp>
        <p:nvSpPr>
          <p:cNvPr id="44038" name="Line 4"/>
          <p:cNvSpPr>
            <a:spLocks noChangeShapeType="1"/>
          </p:cNvSpPr>
          <p:nvPr/>
        </p:nvSpPr>
        <p:spPr bwMode="auto">
          <a:xfrm>
            <a:off x="1619250" y="1844675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3441700" y="1374775"/>
            <a:ext cx="3540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Chamfer</a:t>
            </a:r>
          </a:p>
          <a:p>
            <a:r>
              <a:rPr lang="en-GB"/>
              <a:t>Angles a corner.  Normally at 45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3543300" y="2860675"/>
            <a:ext cx="407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Rectangular Patter / Box Array</a:t>
            </a:r>
          </a:p>
          <a:p>
            <a:r>
              <a:rPr lang="en-GB"/>
              <a:t>Copies and arranges an object in lines</a:t>
            </a:r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1546225" y="3213100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565275" y="4649788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509963" y="4221163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Circle</a:t>
            </a:r>
          </a:p>
          <a:p>
            <a:r>
              <a:rPr lang="en-GB"/>
              <a:t>Draws a circle</a:t>
            </a:r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1547813" y="5949950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3509963" y="5595938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Ellipse</a:t>
            </a:r>
          </a:p>
          <a:p>
            <a:r>
              <a:rPr lang="en-GB"/>
              <a:t>Draws an ellipse / 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5"/>
          <p:cNvPicPr>
            <a:picLocks noChangeAspect="1" noChangeArrowheads="1"/>
          </p:cNvPicPr>
          <p:nvPr/>
        </p:nvPicPr>
        <p:blipFill>
          <a:blip r:embed="rId3" cstate="print"/>
          <a:srcRect l="17972" t="69423" r="62175" b="17986"/>
          <a:stretch>
            <a:fillRect/>
          </a:stretch>
        </p:blipFill>
        <p:spPr bwMode="auto">
          <a:xfrm>
            <a:off x="393700" y="5373688"/>
            <a:ext cx="3025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16"/>
          <p:cNvPicPr>
            <a:picLocks noChangeAspect="1" noChangeArrowheads="1"/>
          </p:cNvPicPr>
          <p:nvPr/>
        </p:nvPicPr>
        <p:blipFill>
          <a:blip r:embed="rId3" cstate="print"/>
          <a:srcRect l="64272" t="69423" r="16354" b="17986"/>
          <a:stretch>
            <a:fillRect/>
          </a:stretch>
        </p:blipFill>
        <p:spPr bwMode="auto">
          <a:xfrm>
            <a:off x="323850" y="400526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5"/>
          <p:cNvPicPr>
            <a:picLocks noChangeAspect="1" noChangeArrowheads="1"/>
          </p:cNvPicPr>
          <p:nvPr/>
        </p:nvPicPr>
        <p:blipFill>
          <a:blip r:embed="rId3" cstate="print"/>
          <a:srcRect l="17972" t="69423" r="62175" b="17986"/>
          <a:stretch>
            <a:fillRect/>
          </a:stretch>
        </p:blipFill>
        <p:spPr bwMode="auto">
          <a:xfrm>
            <a:off x="395288" y="2636838"/>
            <a:ext cx="3025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 l="63322" t="51794" r="15889" b="35596"/>
          <a:stretch>
            <a:fillRect/>
          </a:stretch>
        </p:blipFill>
        <p:spPr bwMode="auto">
          <a:xfrm>
            <a:off x="250825" y="1268413"/>
            <a:ext cx="3168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2D CAD Commands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1619250" y="1844675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3546475" y="1492250"/>
            <a:ext cx="368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Trim / Break</a:t>
            </a:r>
          </a:p>
          <a:p>
            <a:r>
              <a:rPr lang="en-GB"/>
              <a:t>It breaks a line between two points</a:t>
            </a:r>
            <a:endParaRPr lang="en-US">
              <a:cs typeface="Arial" charset="0"/>
            </a:endParaRP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3543300" y="2860675"/>
            <a:ext cx="432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Text</a:t>
            </a:r>
          </a:p>
          <a:p>
            <a:r>
              <a:rPr lang="en-GB"/>
              <a:t>Allows use to add writing to your drawing</a:t>
            </a:r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1546225" y="3213100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1565275" y="4649788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3509963" y="4221163"/>
            <a:ext cx="409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Mirror</a:t>
            </a:r>
          </a:p>
          <a:p>
            <a:r>
              <a:rPr lang="en-GB"/>
              <a:t>Reflects an image/object along an axis</a:t>
            </a:r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1547813" y="5949950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Text Box 14"/>
          <p:cNvSpPr txBox="1">
            <a:spLocks noChangeArrowheads="1"/>
          </p:cNvSpPr>
          <p:nvPr/>
        </p:nvSpPr>
        <p:spPr bwMode="auto">
          <a:xfrm>
            <a:off x="3509963" y="5595938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Ellipse</a:t>
            </a:r>
          </a:p>
          <a:p>
            <a:r>
              <a:rPr lang="en-GB"/>
              <a:t>Draws an ellipse / oval</a:t>
            </a:r>
          </a:p>
        </p:txBody>
      </p:sp>
      <p:sp>
        <p:nvSpPr>
          <p:cNvPr id="46094" name="Rectangle 15"/>
          <p:cNvSpPr>
            <a:spLocks noChangeArrowheads="1"/>
          </p:cNvSpPr>
          <p:nvPr/>
        </p:nvSpPr>
        <p:spPr bwMode="auto">
          <a:xfrm>
            <a:off x="611188" y="5734050"/>
            <a:ext cx="865187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Rectangle 16"/>
          <p:cNvSpPr>
            <a:spLocks noChangeArrowheads="1"/>
          </p:cNvSpPr>
          <p:nvPr/>
        </p:nvSpPr>
        <p:spPr bwMode="auto">
          <a:xfrm>
            <a:off x="2193925" y="5734050"/>
            <a:ext cx="865188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Oval 17"/>
          <p:cNvSpPr>
            <a:spLocks noChangeArrowheads="1"/>
          </p:cNvSpPr>
          <p:nvPr/>
        </p:nvSpPr>
        <p:spPr bwMode="auto">
          <a:xfrm>
            <a:off x="2195513" y="5734050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3D CAD Command - Extrude</a:t>
            </a:r>
          </a:p>
        </p:txBody>
      </p:sp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print"/>
          <a:srcRect l="24858" t="18929" r="16539" b="13187"/>
          <a:stretch>
            <a:fillRect/>
          </a:stretch>
        </p:blipFill>
        <p:spPr bwMode="auto">
          <a:xfrm>
            <a:off x="900113" y="1412875"/>
            <a:ext cx="30956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/>
          <a:srcRect l="21434" t="10423" r="10352" b="6453"/>
          <a:stretch>
            <a:fillRect/>
          </a:stretch>
        </p:blipFill>
        <p:spPr bwMode="auto">
          <a:xfrm>
            <a:off x="5003800" y="1341438"/>
            <a:ext cx="33845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smtClean="0"/>
              <a:t>3D CAD Command - Extrude</a:t>
            </a:r>
          </a:p>
        </p:txBody>
      </p:sp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42" t="14966" r="23300" b="8589"/>
          <a:stretch>
            <a:fillRect/>
          </a:stretch>
        </p:blipFill>
        <p:spPr bwMode="auto">
          <a:xfrm>
            <a:off x="1116013" y="1196975"/>
            <a:ext cx="29527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00" t="11064" r="21898" b="27383"/>
          <a:stretch>
            <a:fillRect/>
          </a:stretch>
        </p:blipFill>
        <p:spPr bwMode="auto">
          <a:xfrm>
            <a:off x="5003800" y="1412875"/>
            <a:ext cx="26654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9"/>
          <p:cNvPicPr>
            <a:picLocks noChangeAspect="1" noChangeArrowheads="1"/>
          </p:cNvPicPr>
          <p:nvPr/>
        </p:nvPicPr>
        <p:blipFill>
          <a:blip r:embed="rId4" cstate="print"/>
          <a:srcRect l="31584" t="16048" r="18776" b="9770"/>
          <a:stretch>
            <a:fillRect/>
          </a:stretch>
        </p:blipFill>
        <p:spPr bwMode="auto">
          <a:xfrm>
            <a:off x="611188" y="4221163"/>
            <a:ext cx="21605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0"/>
          <p:cNvPicPr>
            <a:picLocks noChangeAspect="1" noChangeArrowheads="1"/>
          </p:cNvPicPr>
          <p:nvPr/>
        </p:nvPicPr>
        <p:blipFill>
          <a:blip r:embed="rId5" cstate="print"/>
          <a:srcRect l="33914" t="11171" r="33444" b="33022"/>
          <a:stretch>
            <a:fillRect/>
          </a:stretch>
        </p:blipFill>
        <p:spPr bwMode="auto">
          <a:xfrm>
            <a:off x="3636963" y="407670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1"/>
          <p:cNvPicPr>
            <a:picLocks noChangeAspect="1" noChangeArrowheads="1"/>
          </p:cNvPicPr>
          <p:nvPr/>
        </p:nvPicPr>
        <p:blipFill>
          <a:blip r:embed="rId6" cstate="print"/>
          <a:srcRect l="45758" t="31064" r="31354" b="31262"/>
          <a:stretch>
            <a:fillRect/>
          </a:stretch>
        </p:blipFill>
        <p:spPr bwMode="auto">
          <a:xfrm>
            <a:off x="6804025" y="4221163"/>
            <a:ext cx="14398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2"/>
          <p:cNvPicPr>
            <a:picLocks noChangeAspect="1" noChangeArrowheads="1"/>
          </p:cNvPicPr>
          <p:nvPr/>
        </p:nvPicPr>
        <p:blipFill>
          <a:blip r:embed="rId7" cstate="print"/>
          <a:srcRect l="24300" t="17476" r="74051" b="79591"/>
          <a:stretch>
            <a:fillRect/>
          </a:stretch>
        </p:blipFill>
        <p:spPr bwMode="auto">
          <a:xfrm>
            <a:off x="754063" y="59499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3"/>
          <p:cNvPicPr>
            <a:picLocks noChangeAspect="1" noChangeArrowheads="1"/>
          </p:cNvPicPr>
          <p:nvPr/>
        </p:nvPicPr>
        <p:blipFill>
          <a:blip r:embed="rId7" cstate="print"/>
          <a:srcRect l="24300" t="20700" r="74051" b="76367"/>
          <a:stretch>
            <a:fillRect/>
          </a:stretch>
        </p:blipFill>
        <p:spPr bwMode="auto">
          <a:xfrm>
            <a:off x="3563938" y="59499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4"/>
          <p:cNvPicPr>
            <a:picLocks noChangeAspect="1" noChangeArrowheads="1"/>
          </p:cNvPicPr>
          <p:nvPr/>
        </p:nvPicPr>
        <p:blipFill>
          <a:blip r:embed="rId8" cstate="print"/>
          <a:srcRect l="24258" t="23853" r="74081" b="73196"/>
          <a:stretch>
            <a:fillRect/>
          </a:stretch>
        </p:blipFill>
        <p:spPr bwMode="auto">
          <a:xfrm>
            <a:off x="6443663" y="58769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Text Box 15"/>
          <p:cNvSpPr txBox="1">
            <a:spLocks noChangeArrowheads="1"/>
          </p:cNvSpPr>
          <p:nvPr/>
        </p:nvSpPr>
        <p:spPr bwMode="auto">
          <a:xfrm>
            <a:off x="1558925" y="61849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Union</a:t>
            </a:r>
          </a:p>
        </p:txBody>
      </p:sp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4356100" y="608647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Subtract</a:t>
            </a:r>
          </a:p>
        </p:txBody>
      </p:sp>
      <p:sp>
        <p:nvSpPr>
          <p:cNvPr id="50188" name="Text Box 17"/>
          <p:cNvSpPr txBox="1">
            <a:spLocks noChangeArrowheads="1"/>
          </p:cNvSpPr>
          <p:nvPr/>
        </p:nvSpPr>
        <p:spPr bwMode="auto">
          <a:xfrm>
            <a:off x="7235825" y="6092825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Intersect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smtClean="0"/>
              <a:t>In or out</a:t>
            </a:r>
          </a:p>
        </p:txBody>
      </p:sp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 cstate="print"/>
          <a:srcRect l="26843" t="15944" r="25906" b="10982"/>
          <a:stretch>
            <a:fillRect/>
          </a:stretch>
        </p:blipFill>
        <p:spPr bwMode="auto">
          <a:xfrm>
            <a:off x="611188" y="1720850"/>
            <a:ext cx="40322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08" t="15962" r="19678" b="10963"/>
          <a:stretch>
            <a:fillRect/>
          </a:stretch>
        </p:blipFill>
        <p:spPr bwMode="auto">
          <a:xfrm>
            <a:off x="5795963" y="620713"/>
            <a:ext cx="27368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13" t="14278" r="18500" b="11815"/>
          <a:stretch>
            <a:fillRect/>
          </a:stretch>
        </p:blipFill>
        <p:spPr bwMode="auto">
          <a:xfrm>
            <a:off x="6084888" y="2522538"/>
            <a:ext cx="23018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43" t="15111" r="20157" b="12277"/>
          <a:stretch>
            <a:fillRect/>
          </a:stretch>
        </p:blipFill>
        <p:spPr bwMode="auto">
          <a:xfrm>
            <a:off x="5940425" y="4365625"/>
            <a:ext cx="26273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0"/>
          <p:cNvPicPr>
            <a:picLocks noChangeAspect="1" noChangeArrowheads="1"/>
          </p:cNvPicPr>
          <p:nvPr/>
        </p:nvPicPr>
        <p:blipFill>
          <a:blip r:embed="rId6" cstate="print"/>
          <a:srcRect l="27428" t="24078" r="70987" b="73099"/>
          <a:stretch>
            <a:fillRect/>
          </a:stretch>
        </p:blipFill>
        <p:spPr bwMode="auto">
          <a:xfrm>
            <a:off x="4500563" y="112553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1"/>
          <p:cNvPicPr>
            <a:picLocks noChangeAspect="1" noChangeArrowheads="1"/>
          </p:cNvPicPr>
          <p:nvPr/>
        </p:nvPicPr>
        <p:blipFill>
          <a:blip r:embed="rId6" cstate="print"/>
          <a:srcRect l="29332" t="24080" r="69083" b="73099"/>
          <a:stretch>
            <a:fillRect/>
          </a:stretch>
        </p:blipFill>
        <p:spPr bwMode="auto">
          <a:xfrm>
            <a:off x="4500563" y="2925763"/>
            <a:ext cx="10779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2"/>
          <p:cNvPicPr>
            <a:picLocks noChangeAspect="1" noChangeArrowheads="1"/>
          </p:cNvPicPr>
          <p:nvPr/>
        </p:nvPicPr>
        <p:blipFill>
          <a:blip r:embed="rId7" cstate="print"/>
          <a:srcRect l="31227" t="24037" r="67168" b="73009"/>
          <a:stretch>
            <a:fillRect/>
          </a:stretch>
        </p:blipFill>
        <p:spPr bwMode="auto">
          <a:xfrm>
            <a:off x="4572000" y="4724400"/>
            <a:ext cx="10795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smtClean="0"/>
              <a:t>3D CAD Command - Revolve</a:t>
            </a:r>
          </a:p>
        </p:txBody>
      </p:sp>
      <p:pic>
        <p:nvPicPr>
          <p:cNvPr id="51202" name="Picture 14"/>
          <p:cNvPicPr>
            <a:picLocks noChangeAspect="1" noChangeArrowheads="1"/>
          </p:cNvPicPr>
          <p:nvPr/>
        </p:nvPicPr>
        <p:blipFill>
          <a:blip r:embed="rId2" cstate="print"/>
          <a:srcRect l="40636" t="16797" r="43301" b="13481"/>
          <a:stretch>
            <a:fillRect/>
          </a:stretch>
        </p:blipFill>
        <p:spPr bwMode="auto">
          <a:xfrm>
            <a:off x="1403350" y="1412875"/>
            <a:ext cx="17986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5"/>
          <p:cNvPicPr>
            <a:picLocks noChangeAspect="1" noChangeArrowheads="1"/>
          </p:cNvPicPr>
          <p:nvPr/>
        </p:nvPicPr>
        <p:blipFill>
          <a:blip r:embed="rId3" cstate="print"/>
          <a:srcRect l="35907" t="16797" r="33853" b="13795"/>
          <a:stretch>
            <a:fillRect/>
          </a:stretch>
        </p:blipFill>
        <p:spPr bwMode="auto">
          <a:xfrm rot="-133436">
            <a:off x="4500563" y="1484313"/>
            <a:ext cx="354806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AutoShape 17"/>
          <p:cNvSpPr>
            <a:spLocks noChangeArrowheads="1"/>
          </p:cNvSpPr>
          <p:nvPr/>
        </p:nvSpPr>
        <p:spPr bwMode="auto">
          <a:xfrm>
            <a:off x="7380288" y="1196975"/>
            <a:ext cx="790575" cy="1223963"/>
          </a:xfrm>
          <a:prstGeom prst="curvedLeftArrow">
            <a:avLst>
              <a:gd name="adj1" fmla="val 30964"/>
              <a:gd name="adj2" fmla="val 6192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AutoShape 22"/>
          <p:cNvSpPr>
            <a:spLocks noChangeArrowheads="1"/>
          </p:cNvSpPr>
          <p:nvPr/>
        </p:nvSpPr>
        <p:spPr bwMode="auto">
          <a:xfrm rot="-10505293">
            <a:off x="4500563" y="1412875"/>
            <a:ext cx="790575" cy="1223963"/>
          </a:xfrm>
          <a:prstGeom prst="curvedLeftArrow">
            <a:avLst>
              <a:gd name="adj1" fmla="val 30964"/>
              <a:gd name="adj2" fmla="val 6192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Line Types</a:t>
            </a:r>
          </a:p>
        </p:txBody>
      </p:sp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900113" y="1700213"/>
            <a:ext cx="7667625" cy="4665662"/>
            <a:chOff x="635" y="1888"/>
            <a:chExt cx="4762" cy="2122"/>
          </a:xfrm>
        </p:grpSpPr>
        <p:sp>
          <p:nvSpPr>
            <p:cNvPr id="18435" name="Line 4"/>
            <p:cNvSpPr>
              <a:spLocks noChangeShapeType="1"/>
            </p:cNvSpPr>
            <p:nvPr/>
          </p:nvSpPr>
          <p:spPr bwMode="auto">
            <a:xfrm>
              <a:off x="657" y="2160"/>
              <a:ext cx="162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36" name="Line 5"/>
            <p:cNvSpPr>
              <a:spLocks noChangeShapeType="1"/>
            </p:cNvSpPr>
            <p:nvPr/>
          </p:nvSpPr>
          <p:spPr bwMode="auto">
            <a:xfrm>
              <a:off x="635" y="2791"/>
              <a:ext cx="16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grpSp>
          <p:nvGrpSpPr>
            <p:cNvPr id="18437" name="Group 6"/>
            <p:cNvGrpSpPr>
              <a:grpSpLocks/>
            </p:cNvGrpSpPr>
            <p:nvPr/>
          </p:nvGrpSpPr>
          <p:grpSpPr bwMode="auto">
            <a:xfrm>
              <a:off x="666" y="3421"/>
              <a:ext cx="1624" cy="181"/>
              <a:chOff x="17304146" y="26594055"/>
              <a:chExt cx="773161" cy="201613"/>
            </a:xfrm>
          </p:grpSpPr>
          <p:grpSp>
            <p:nvGrpSpPr>
              <p:cNvPr id="18444" name="Group 7"/>
              <p:cNvGrpSpPr>
                <a:grpSpLocks/>
              </p:cNvGrpSpPr>
              <p:nvPr/>
            </p:nvGrpSpPr>
            <p:grpSpPr bwMode="auto">
              <a:xfrm>
                <a:off x="17304146" y="26613105"/>
                <a:ext cx="396923" cy="182563"/>
                <a:chOff x="16549746" y="30501497"/>
                <a:chExt cx="911273" cy="334963"/>
              </a:xfrm>
            </p:grpSpPr>
            <p:sp>
              <p:nvSpPr>
                <p:cNvPr id="18451" name="Line 8"/>
                <p:cNvSpPr>
                  <a:spLocks noChangeShapeType="1"/>
                </p:cNvSpPr>
                <p:nvPr/>
              </p:nvSpPr>
              <p:spPr bwMode="auto">
                <a:xfrm>
                  <a:off x="16549746" y="30682473"/>
                  <a:ext cx="27468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845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6827607" y="30501497"/>
                  <a:ext cx="139699" cy="177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8453" name="Line 10"/>
                <p:cNvSpPr>
                  <a:spLocks noChangeShapeType="1"/>
                </p:cNvSpPr>
                <p:nvPr/>
              </p:nvSpPr>
              <p:spPr bwMode="auto">
                <a:xfrm>
                  <a:off x="16965720" y="30504673"/>
                  <a:ext cx="74612" cy="331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845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7041919" y="30649136"/>
                  <a:ext cx="147638" cy="1857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8455" name="Line 12"/>
                <p:cNvSpPr>
                  <a:spLocks noChangeShapeType="1"/>
                </p:cNvSpPr>
                <p:nvPr/>
              </p:nvSpPr>
              <p:spPr bwMode="auto">
                <a:xfrm>
                  <a:off x="17189557" y="30649136"/>
                  <a:ext cx="27146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</p:grpSp>
          <p:grpSp>
            <p:nvGrpSpPr>
              <p:cNvPr id="18445" name="Group 13"/>
              <p:cNvGrpSpPr>
                <a:grpSpLocks/>
              </p:cNvGrpSpPr>
              <p:nvPr/>
            </p:nvGrpSpPr>
            <p:grpSpPr bwMode="auto">
              <a:xfrm>
                <a:off x="17680384" y="26594055"/>
                <a:ext cx="396923" cy="182563"/>
                <a:chOff x="16549746" y="30501497"/>
                <a:chExt cx="911273" cy="334963"/>
              </a:xfrm>
            </p:grpSpPr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auto">
                <a:xfrm>
                  <a:off x="16549746" y="30682473"/>
                  <a:ext cx="27468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6827607" y="30501497"/>
                  <a:ext cx="139699" cy="177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auto">
                <a:xfrm>
                  <a:off x="16965720" y="30504673"/>
                  <a:ext cx="74612" cy="331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7041919" y="30649136"/>
                  <a:ext cx="147638" cy="1857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auto">
                <a:xfrm>
                  <a:off x="17189557" y="30649136"/>
                  <a:ext cx="27146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</p:grpSp>
        </p:grpSp>
        <p:sp>
          <p:nvSpPr>
            <p:cNvPr id="18438" name="Text Box 19"/>
            <p:cNvSpPr txBox="1">
              <a:spLocks noChangeArrowheads="1"/>
            </p:cNvSpPr>
            <p:nvPr/>
          </p:nvSpPr>
          <p:spPr bwMode="auto">
            <a:xfrm>
              <a:off x="2472" y="1979"/>
              <a:ext cx="951" cy="34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Continuous thick</a:t>
              </a:r>
            </a:p>
          </p:txBody>
        </p:sp>
        <p:sp>
          <p:nvSpPr>
            <p:cNvPr id="18439" name="Text Box 20"/>
            <p:cNvSpPr txBox="1">
              <a:spLocks noChangeArrowheads="1"/>
            </p:cNvSpPr>
            <p:nvPr/>
          </p:nvSpPr>
          <p:spPr bwMode="auto">
            <a:xfrm>
              <a:off x="2472" y="2660"/>
              <a:ext cx="931" cy="3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Continuous thin</a:t>
              </a:r>
            </a:p>
          </p:txBody>
        </p:sp>
        <p:sp>
          <p:nvSpPr>
            <p:cNvPr id="18440" name="Text Box 21"/>
            <p:cNvSpPr txBox="1">
              <a:spLocks noChangeArrowheads="1"/>
            </p:cNvSpPr>
            <p:nvPr/>
          </p:nvSpPr>
          <p:spPr bwMode="auto">
            <a:xfrm>
              <a:off x="2472" y="3340"/>
              <a:ext cx="1067" cy="54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Continuous thin</a:t>
              </a:r>
            </a:p>
            <a:p>
              <a:r>
                <a:rPr lang="en-GB" sz="2000" b="1">
                  <a:latin typeface="Arial Unicode MS" pitchFamily="34" charset="-128"/>
                </a:rPr>
                <a:t>straight with zigzags</a:t>
              </a:r>
            </a:p>
          </p:txBody>
        </p:sp>
        <p:sp>
          <p:nvSpPr>
            <p:cNvPr id="18441" name="Text Box 22"/>
            <p:cNvSpPr txBox="1">
              <a:spLocks noChangeArrowheads="1"/>
            </p:cNvSpPr>
            <p:nvPr/>
          </p:nvSpPr>
          <p:spPr bwMode="auto">
            <a:xfrm>
              <a:off x="3833" y="1888"/>
              <a:ext cx="1383" cy="41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Used for visible outlines and edges.</a:t>
              </a:r>
            </a:p>
          </p:txBody>
        </p:sp>
        <p:sp>
          <p:nvSpPr>
            <p:cNvPr id="18442" name="Text Box 23"/>
            <p:cNvSpPr txBox="1">
              <a:spLocks noChangeArrowheads="1"/>
            </p:cNvSpPr>
            <p:nvPr/>
          </p:nvSpPr>
          <p:spPr bwMode="auto">
            <a:xfrm>
              <a:off x="3833" y="2523"/>
              <a:ext cx="1564" cy="6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Used for projection, dimensioning, leader lines, hatching and short centre lines.</a:t>
              </a:r>
            </a:p>
          </p:txBody>
        </p:sp>
        <p:sp>
          <p:nvSpPr>
            <p:cNvPr id="18443" name="Text Box 24"/>
            <p:cNvSpPr txBox="1">
              <a:spLocks noChangeArrowheads="1"/>
            </p:cNvSpPr>
            <p:nvPr/>
          </p:nvSpPr>
          <p:spPr bwMode="auto">
            <a:xfrm>
              <a:off x="3833" y="3294"/>
              <a:ext cx="1564" cy="71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Used for limits of partial or interrupted views and sections if the limit is not an axis.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smtClean="0"/>
              <a:t>3D CAD Command - Loft</a:t>
            </a:r>
          </a:p>
        </p:txBody>
      </p:sp>
      <p:pic>
        <p:nvPicPr>
          <p:cNvPr id="52226" name="Picture 7"/>
          <p:cNvPicPr>
            <a:picLocks noChangeAspect="1" noChangeArrowheads="1"/>
          </p:cNvPicPr>
          <p:nvPr/>
        </p:nvPicPr>
        <p:blipFill>
          <a:blip r:embed="rId2" cstate="print"/>
          <a:srcRect l="38300" t="14796" r="24864" b="14648"/>
          <a:stretch>
            <a:fillRect/>
          </a:stretch>
        </p:blipFill>
        <p:spPr bwMode="auto">
          <a:xfrm>
            <a:off x="468313" y="1196975"/>
            <a:ext cx="3167062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8"/>
          <p:cNvPicPr>
            <a:picLocks noChangeAspect="1" noChangeArrowheads="1"/>
          </p:cNvPicPr>
          <p:nvPr/>
        </p:nvPicPr>
        <p:blipFill>
          <a:blip r:embed="rId3" cstate="print"/>
          <a:srcRect l="39525" t="15189" r="31662" b="8870"/>
          <a:stretch>
            <a:fillRect/>
          </a:stretch>
        </p:blipFill>
        <p:spPr bwMode="auto">
          <a:xfrm>
            <a:off x="6370638" y="1025525"/>
            <a:ext cx="22336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9"/>
          <p:cNvPicPr>
            <a:picLocks noChangeAspect="1" noChangeArrowheads="1"/>
          </p:cNvPicPr>
          <p:nvPr/>
        </p:nvPicPr>
        <p:blipFill>
          <a:blip r:embed="rId4" cstate="print"/>
          <a:srcRect l="46758" t="18121" r="27756" b="12392"/>
          <a:stretch>
            <a:fillRect/>
          </a:stretch>
        </p:blipFill>
        <p:spPr bwMode="auto">
          <a:xfrm>
            <a:off x="3708400" y="981075"/>
            <a:ext cx="2159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755650" y="5229225"/>
            <a:ext cx="320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Loft Along rails</a:t>
            </a:r>
          </a:p>
        </p:txBody>
      </p:sp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5" cstate="print"/>
          <a:srcRect l="48668" t="27722" r="20146" b="24722"/>
          <a:stretch>
            <a:fillRect/>
          </a:stretch>
        </p:blipFill>
        <p:spPr bwMode="auto">
          <a:xfrm>
            <a:off x="5148263" y="4437063"/>
            <a:ext cx="273685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3D CAD Command - Shell</a:t>
            </a:r>
          </a:p>
        </p:txBody>
      </p:sp>
      <p:pic>
        <p:nvPicPr>
          <p:cNvPr id="5325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8213" t="18134" r="24927" b="11856"/>
          <a:stretch>
            <a:fillRect/>
          </a:stretch>
        </p:blipFill>
        <p:spPr>
          <a:xfrm>
            <a:off x="539750" y="1125538"/>
            <a:ext cx="2746375" cy="2962275"/>
          </a:xfrm>
        </p:spPr>
      </p:pic>
      <p:pic>
        <p:nvPicPr>
          <p:cNvPr id="5325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33766" t="15024" r="37697" b="12090"/>
          <a:stretch>
            <a:fillRect/>
          </a:stretch>
        </p:blipFill>
        <p:spPr>
          <a:xfrm>
            <a:off x="5795963" y="1196975"/>
            <a:ext cx="2813050" cy="3140075"/>
          </a:xfrm>
        </p:spPr>
      </p:pic>
      <p:pic>
        <p:nvPicPr>
          <p:cNvPr id="53252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37076" t="19739" r="24051" b="11176"/>
          <a:stretch>
            <a:fillRect/>
          </a:stretch>
        </p:blipFill>
        <p:spPr>
          <a:xfrm>
            <a:off x="3132138" y="1268413"/>
            <a:ext cx="2808287" cy="2808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3D CAD Command - Sweep</a:t>
            </a:r>
          </a:p>
        </p:txBody>
      </p:sp>
      <p:pic>
        <p:nvPicPr>
          <p:cNvPr id="5427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589" t="18134" r="24927" b="19818"/>
          <a:stretch>
            <a:fillRect/>
          </a:stretch>
        </p:blipFill>
        <p:spPr>
          <a:xfrm>
            <a:off x="684213" y="1268413"/>
            <a:ext cx="2243137" cy="2271712"/>
          </a:xfrm>
        </p:spPr>
      </p:pic>
      <p:pic>
        <p:nvPicPr>
          <p:cNvPr id="5427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42688" t="15024" r="16313" b="15234"/>
          <a:stretch>
            <a:fillRect/>
          </a:stretch>
        </p:blipFill>
        <p:spPr>
          <a:xfrm>
            <a:off x="3419475" y="1268413"/>
            <a:ext cx="2079625" cy="2182812"/>
          </a:xfrm>
        </p:spPr>
      </p:pic>
      <p:pic>
        <p:nvPicPr>
          <p:cNvPr id="54276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42426" t="16183" r="16823" b="14659"/>
          <a:stretch>
            <a:fillRect/>
          </a:stretch>
        </p:blipFill>
        <p:spPr>
          <a:xfrm>
            <a:off x="6300788" y="1412875"/>
            <a:ext cx="2160587" cy="206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3D CAD Command - Fillet</a:t>
            </a:r>
          </a:p>
        </p:txBody>
      </p:sp>
      <p:pic>
        <p:nvPicPr>
          <p:cNvPr id="5529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1049" t="26096" r="22243" b="24588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5529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24843" t="15024" r="16313" b="12090"/>
          <a:stretch>
            <a:fillRect/>
          </a:stretch>
        </p:blipFill>
        <p:spPr>
          <a:xfrm>
            <a:off x="4724400" y="1600200"/>
            <a:ext cx="3884613" cy="2185988"/>
          </a:xfrm>
        </p:spPr>
      </p:pic>
      <p:pic>
        <p:nvPicPr>
          <p:cNvPr id="5530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29440" t="19521" r="13107" b="17924"/>
          <a:stretch>
            <a:fillRect/>
          </a:stretch>
        </p:blipFill>
        <p:spPr>
          <a:xfrm>
            <a:off x="5867400" y="4365625"/>
            <a:ext cx="2233613" cy="136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3D CAD Command - Chamfer</a:t>
            </a:r>
          </a:p>
        </p:txBody>
      </p:sp>
      <p:pic>
        <p:nvPicPr>
          <p:cNvPr id="5632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0315" t="14943" r="14189" b="18239"/>
          <a:stretch>
            <a:fillRect/>
          </a:stretch>
        </p:blipFill>
        <p:spPr>
          <a:xfrm>
            <a:off x="4643438" y="1484313"/>
            <a:ext cx="4038600" cy="2271712"/>
          </a:xfrm>
        </p:spPr>
      </p:pic>
      <p:pic>
        <p:nvPicPr>
          <p:cNvPr id="56323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41049" t="26096" r="22243" b="24588"/>
          <a:stretch>
            <a:fillRect/>
          </a:stretch>
        </p:blipFill>
        <p:spPr>
          <a:xfrm>
            <a:off x="539750" y="2133600"/>
            <a:ext cx="3884613" cy="2185988"/>
          </a:xfrm>
        </p:spPr>
      </p:pic>
      <p:pic>
        <p:nvPicPr>
          <p:cNvPr id="56324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29440" t="22786" r="14986" b="17924"/>
          <a:stretch>
            <a:fillRect/>
          </a:stretch>
        </p:blipFill>
        <p:spPr>
          <a:xfrm>
            <a:off x="5867400" y="4437063"/>
            <a:ext cx="2160588" cy="1296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Constraints - Mate</a:t>
            </a:r>
          </a:p>
        </p:txBody>
      </p:sp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 cstate="print"/>
          <a:srcRect l="37802" t="34111" r="26761" b="32445"/>
          <a:stretch>
            <a:fillRect/>
          </a:stretch>
        </p:blipFill>
        <p:spPr bwMode="auto">
          <a:xfrm>
            <a:off x="468313" y="1125538"/>
            <a:ext cx="345598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 cstate="print"/>
          <a:srcRect l="38271" t="32759" r="27240" b="32816"/>
          <a:stretch>
            <a:fillRect/>
          </a:stretch>
        </p:blipFill>
        <p:spPr bwMode="auto">
          <a:xfrm>
            <a:off x="4859338" y="1989138"/>
            <a:ext cx="360203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4" cstate="print"/>
          <a:srcRect l="36855" t="33592" r="37157" b="26926"/>
          <a:stretch>
            <a:fillRect/>
          </a:stretch>
        </p:blipFill>
        <p:spPr bwMode="auto">
          <a:xfrm>
            <a:off x="2700338" y="4076700"/>
            <a:ext cx="2951162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Constraints - Flush</a:t>
            </a:r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 cstate="print"/>
          <a:srcRect l="38271" t="26038" r="26761" b="34500"/>
          <a:stretch>
            <a:fillRect/>
          </a:stretch>
        </p:blipFill>
        <p:spPr bwMode="auto">
          <a:xfrm>
            <a:off x="468313" y="1916113"/>
            <a:ext cx="37449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 cstate="print"/>
          <a:srcRect l="38750" t="34111" r="38094" b="25574"/>
          <a:stretch>
            <a:fillRect/>
          </a:stretch>
        </p:blipFill>
        <p:spPr bwMode="auto">
          <a:xfrm>
            <a:off x="5724525" y="2060575"/>
            <a:ext cx="248443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Line 6"/>
          <p:cNvSpPr>
            <a:spLocks noChangeShapeType="1"/>
          </p:cNvSpPr>
          <p:nvPr/>
        </p:nvSpPr>
        <p:spPr bwMode="auto">
          <a:xfrm>
            <a:off x="5148263" y="3429000"/>
            <a:ext cx="23034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Constraints – central axis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Colour Theory</a:t>
            </a:r>
          </a:p>
        </p:txBody>
      </p:sp>
      <p:pic>
        <p:nvPicPr>
          <p:cNvPr id="60418" name="Picture 4" descr="color-wh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341438"/>
            <a:ext cx="51339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WordArt 6"/>
          <p:cNvSpPr>
            <a:spLocks noChangeArrowheads="1" noChangeShapeType="1" noTextEdit="1"/>
          </p:cNvSpPr>
          <p:nvPr/>
        </p:nvSpPr>
        <p:spPr bwMode="auto">
          <a:xfrm rot="-3250690">
            <a:off x="1137444" y="2255044"/>
            <a:ext cx="3230562" cy="1257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Warm / Advancing Colours</a:t>
            </a:r>
          </a:p>
        </p:txBody>
      </p:sp>
      <p:sp>
        <p:nvSpPr>
          <p:cNvPr id="60420" name="WordArt 7"/>
          <p:cNvSpPr>
            <a:spLocks noChangeArrowheads="1" noChangeShapeType="1" noTextEdit="1"/>
          </p:cNvSpPr>
          <p:nvPr/>
        </p:nvSpPr>
        <p:spPr bwMode="auto">
          <a:xfrm rot="6737802">
            <a:off x="4953793" y="3910807"/>
            <a:ext cx="3230563" cy="1257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Cool / Receding Colours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6300788" y="981075"/>
            <a:ext cx="2395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Contrasting colours lie opposite each other</a:t>
            </a: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179388" y="5445125"/>
            <a:ext cx="2395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Harmonising colours lie next to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Colour Theory</a:t>
            </a:r>
          </a:p>
        </p:txBody>
      </p:sp>
      <p:pic>
        <p:nvPicPr>
          <p:cNvPr id="61442" name="Picture 9" descr="th?id=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36004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10"/>
          <p:cNvSpPr txBox="1">
            <a:spLocks noChangeArrowheads="1"/>
          </p:cNvSpPr>
          <p:nvPr/>
        </p:nvSpPr>
        <p:spPr bwMode="auto">
          <a:xfrm>
            <a:off x="4284663" y="1989138"/>
            <a:ext cx="455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Primary colours cannot be made from any other colour</a:t>
            </a:r>
          </a:p>
          <a:p>
            <a:r>
              <a:rPr lang="en-GB"/>
              <a:t>(red, yellow and blue)</a:t>
            </a:r>
          </a:p>
        </p:txBody>
      </p:sp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4284663" y="3357563"/>
            <a:ext cx="455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Secondary colours are made by mixing one primary colour with another primary colour </a:t>
            </a:r>
          </a:p>
          <a:p>
            <a:r>
              <a:rPr lang="en-GB"/>
              <a:t>(red and yellow = orange)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1403350" y="465296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Tertiary Colours </a:t>
            </a:r>
          </a:p>
        </p:txBody>
      </p:sp>
      <p:sp>
        <p:nvSpPr>
          <p:cNvPr id="61446" name="Text Box 13"/>
          <p:cNvSpPr txBox="1">
            <a:spLocks noChangeArrowheads="1"/>
          </p:cNvSpPr>
          <p:nvPr/>
        </p:nvSpPr>
        <p:spPr bwMode="auto">
          <a:xfrm>
            <a:off x="4284663" y="5157788"/>
            <a:ext cx="455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Tertiary colours are made by mixing a primary colour with a secondary colour</a:t>
            </a:r>
          </a:p>
          <a:p>
            <a:r>
              <a:rPr lang="en-GB"/>
              <a:t>(yellow and green = yellow green)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611188" y="5084763"/>
            <a:ext cx="1008062" cy="936625"/>
          </a:xfrm>
          <a:prstGeom prst="rect">
            <a:avLst/>
          </a:prstGeom>
          <a:solidFill>
            <a:srgbClr val="C1E6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1835150" y="5084763"/>
            <a:ext cx="1008063" cy="936625"/>
          </a:xfrm>
          <a:prstGeom prst="rect">
            <a:avLst/>
          </a:prstGeom>
          <a:solidFill>
            <a:srgbClr val="2FDD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49" name="Rectangle 10"/>
          <p:cNvSpPr>
            <a:spLocks noChangeArrowheads="1"/>
          </p:cNvSpPr>
          <p:nvPr/>
        </p:nvSpPr>
        <p:spPr bwMode="auto">
          <a:xfrm>
            <a:off x="3059113" y="5084763"/>
            <a:ext cx="1008062" cy="936625"/>
          </a:xfrm>
          <a:prstGeom prst="rect">
            <a:avLst/>
          </a:prstGeom>
          <a:solidFill>
            <a:srgbClr val="615B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50" name="Rectangle 11"/>
          <p:cNvSpPr>
            <a:spLocks noChangeArrowheads="1"/>
          </p:cNvSpPr>
          <p:nvPr/>
        </p:nvSpPr>
        <p:spPr bwMode="auto">
          <a:xfrm>
            <a:off x="1187450" y="1557338"/>
            <a:ext cx="2232025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Primary Colours</a:t>
            </a:r>
          </a:p>
        </p:txBody>
      </p:sp>
      <p:sp>
        <p:nvSpPr>
          <p:cNvPr id="61451" name="Rectangle 12"/>
          <p:cNvSpPr>
            <a:spLocks noChangeArrowheads="1"/>
          </p:cNvSpPr>
          <p:nvPr/>
        </p:nvSpPr>
        <p:spPr bwMode="auto">
          <a:xfrm>
            <a:off x="1258888" y="3070225"/>
            <a:ext cx="22320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Secondary Colours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Line Types</a:t>
            </a: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755650" y="1557338"/>
            <a:ext cx="7705725" cy="4622800"/>
            <a:chOff x="748" y="1062"/>
            <a:chExt cx="4513" cy="2265"/>
          </a:xfrm>
        </p:grpSpPr>
        <p:sp>
          <p:nvSpPr>
            <p:cNvPr id="19459" name="Line 4"/>
            <p:cNvSpPr>
              <a:spLocks noChangeShapeType="1"/>
            </p:cNvSpPr>
            <p:nvPr/>
          </p:nvSpPr>
          <p:spPr bwMode="auto">
            <a:xfrm>
              <a:off x="751" y="1157"/>
              <a:ext cx="11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0" name="Text Box 5"/>
            <p:cNvSpPr txBox="1">
              <a:spLocks noChangeArrowheads="1"/>
            </p:cNvSpPr>
            <p:nvPr/>
          </p:nvSpPr>
          <p:spPr bwMode="auto">
            <a:xfrm>
              <a:off x="2445" y="1062"/>
              <a:ext cx="1022" cy="36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Dashed thin line.</a:t>
              </a:r>
            </a:p>
          </p:txBody>
        </p:sp>
        <p:sp>
          <p:nvSpPr>
            <p:cNvPr id="19461" name="Text Box 6"/>
            <p:cNvSpPr txBox="1">
              <a:spLocks noChangeArrowheads="1"/>
            </p:cNvSpPr>
            <p:nvPr/>
          </p:nvSpPr>
          <p:spPr bwMode="auto">
            <a:xfrm>
              <a:off x="3878" y="1071"/>
              <a:ext cx="1383" cy="32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Used for hidden outlines and edges.</a:t>
              </a:r>
            </a:p>
          </p:txBody>
        </p:sp>
        <p:sp>
          <p:nvSpPr>
            <p:cNvPr id="19462" name="Text Box 7"/>
            <p:cNvSpPr txBox="1">
              <a:spLocks noChangeArrowheads="1"/>
            </p:cNvSpPr>
            <p:nvPr/>
          </p:nvSpPr>
          <p:spPr bwMode="auto">
            <a:xfrm>
              <a:off x="2445" y="1751"/>
              <a:ext cx="1016" cy="25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Chain thin.</a:t>
              </a:r>
            </a:p>
          </p:txBody>
        </p:sp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2445" y="2344"/>
              <a:ext cx="1152" cy="32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Chain thin double dash</a:t>
              </a:r>
            </a:p>
          </p:txBody>
        </p:sp>
        <p:sp>
          <p:nvSpPr>
            <p:cNvPr id="19464" name="Text Box 9"/>
            <p:cNvSpPr txBox="1">
              <a:spLocks noChangeArrowheads="1"/>
            </p:cNvSpPr>
            <p:nvPr/>
          </p:nvSpPr>
          <p:spPr bwMode="auto">
            <a:xfrm>
              <a:off x="3878" y="1706"/>
              <a:ext cx="1383" cy="3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Used for centre lines, lines of symmetry.</a:t>
              </a:r>
            </a:p>
          </p:txBody>
        </p:sp>
        <p:sp>
          <p:nvSpPr>
            <p:cNvPr id="19465" name="Text Box 10"/>
            <p:cNvSpPr txBox="1">
              <a:spLocks noChangeArrowheads="1"/>
            </p:cNvSpPr>
            <p:nvPr/>
          </p:nvSpPr>
          <p:spPr bwMode="auto">
            <a:xfrm>
              <a:off x="3878" y="2341"/>
              <a:ext cx="1383" cy="32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Used for ghost outlines and fold lines.</a:t>
              </a:r>
            </a:p>
          </p:txBody>
        </p:sp>
        <p:sp>
          <p:nvSpPr>
            <p:cNvPr id="19466" name="Line 11"/>
            <p:cNvSpPr>
              <a:spLocks noChangeShapeType="1"/>
            </p:cNvSpPr>
            <p:nvPr/>
          </p:nvSpPr>
          <p:spPr bwMode="auto">
            <a:xfrm>
              <a:off x="751" y="1883"/>
              <a:ext cx="10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7" name="Line 12"/>
            <p:cNvSpPr>
              <a:spLocks noChangeShapeType="1"/>
            </p:cNvSpPr>
            <p:nvPr/>
          </p:nvSpPr>
          <p:spPr bwMode="auto">
            <a:xfrm>
              <a:off x="751" y="2418"/>
              <a:ext cx="11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Dot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8" name="Text Box 13"/>
            <p:cNvSpPr txBox="1">
              <a:spLocks noChangeArrowheads="1"/>
            </p:cNvSpPr>
            <p:nvPr/>
          </p:nvSpPr>
          <p:spPr bwMode="auto">
            <a:xfrm>
              <a:off x="2426" y="2886"/>
              <a:ext cx="1172" cy="4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Chain thin thick at both ends and changes in direction</a:t>
              </a:r>
            </a:p>
          </p:txBody>
        </p:sp>
        <p:sp>
          <p:nvSpPr>
            <p:cNvPr id="19469" name="Text Box 14"/>
            <p:cNvSpPr txBox="1">
              <a:spLocks noChangeArrowheads="1"/>
            </p:cNvSpPr>
            <p:nvPr/>
          </p:nvSpPr>
          <p:spPr bwMode="auto">
            <a:xfrm>
              <a:off x="3969" y="2886"/>
              <a:ext cx="1159" cy="44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000" b="1">
                  <a:latin typeface="Arial Unicode MS" pitchFamily="34" charset="-128"/>
                </a:rPr>
                <a:t>Used on Cutting planes.</a:t>
              </a:r>
            </a:p>
          </p:txBody>
        </p:sp>
        <p:grpSp>
          <p:nvGrpSpPr>
            <p:cNvPr id="19470" name="Group 15"/>
            <p:cNvGrpSpPr>
              <a:grpSpLocks/>
            </p:cNvGrpSpPr>
            <p:nvPr/>
          </p:nvGrpSpPr>
          <p:grpSpPr bwMode="auto">
            <a:xfrm>
              <a:off x="748" y="2865"/>
              <a:ext cx="1360" cy="429"/>
              <a:chOff x="17208131" y="32289360"/>
              <a:chExt cx="1038479" cy="681918"/>
            </a:xfrm>
          </p:grpSpPr>
          <p:grpSp>
            <p:nvGrpSpPr>
              <p:cNvPr id="19471" name="Group 16"/>
              <p:cNvGrpSpPr>
                <a:grpSpLocks/>
              </p:cNvGrpSpPr>
              <p:nvPr/>
            </p:nvGrpSpPr>
            <p:grpSpPr bwMode="auto">
              <a:xfrm>
                <a:off x="17249728" y="32301420"/>
                <a:ext cx="996882" cy="359923"/>
                <a:chOff x="17356139" y="32320470"/>
                <a:chExt cx="996882" cy="359923"/>
              </a:xfrm>
            </p:grpSpPr>
            <p:sp>
              <p:nvSpPr>
                <p:cNvPr id="19485" name="Line 17"/>
                <p:cNvSpPr>
                  <a:spLocks noChangeShapeType="1"/>
                </p:cNvSpPr>
                <p:nvPr/>
              </p:nvSpPr>
              <p:spPr bwMode="auto">
                <a:xfrm>
                  <a:off x="17356139" y="32322699"/>
                  <a:ext cx="51516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948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7834719" y="32320470"/>
                  <a:ext cx="405" cy="3599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  <p:sp>
              <p:nvSpPr>
                <p:cNvPr id="19487" name="Line 19"/>
                <p:cNvSpPr>
                  <a:spLocks noChangeShapeType="1"/>
                </p:cNvSpPr>
                <p:nvPr/>
              </p:nvSpPr>
              <p:spPr bwMode="auto">
                <a:xfrm>
                  <a:off x="17837860" y="32658708"/>
                  <a:ext cx="51516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/>
                </a:p>
              </p:txBody>
            </p:sp>
          </p:grpSp>
          <p:sp>
            <p:nvSpPr>
              <p:cNvPr id="19472" name="Line 20"/>
              <p:cNvSpPr>
                <a:spLocks noChangeShapeType="1"/>
              </p:cNvSpPr>
              <p:nvPr/>
            </p:nvSpPr>
            <p:spPr bwMode="auto">
              <a:xfrm>
                <a:off x="18105861" y="32632260"/>
                <a:ext cx="10953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73" name="Line 21"/>
              <p:cNvSpPr>
                <a:spLocks noChangeShapeType="1"/>
              </p:cNvSpPr>
              <p:nvPr/>
            </p:nvSpPr>
            <p:spPr bwMode="auto">
              <a:xfrm>
                <a:off x="17208131" y="32301267"/>
                <a:ext cx="1524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74" name="Line 22"/>
              <p:cNvSpPr>
                <a:spLocks noChangeShapeType="1"/>
              </p:cNvSpPr>
              <p:nvPr/>
            </p:nvSpPr>
            <p:spPr bwMode="auto">
              <a:xfrm>
                <a:off x="17629612" y="32303648"/>
                <a:ext cx="9048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75" name="Line 23"/>
              <p:cNvSpPr>
                <a:spLocks noChangeShapeType="1"/>
              </p:cNvSpPr>
              <p:nvPr/>
            </p:nvSpPr>
            <p:spPr bwMode="auto">
              <a:xfrm flipV="1">
                <a:off x="17724862" y="32484622"/>
                <a:ext cx="1" cy="1524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76" name="Line 24"/>
              <p:cNvSpPr>
                <a:spLocks noChangeShapeType="1"/>
              </p:cNvSpPr>
              <p:nvPr/>
            </p:nvSpPr>
            <p:spPr bwMode="auto">
              <a:xfrm>
                <a:off x="17729624" y="32289360"/>
                <a:ext cx="1" cy="11429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77" name="Line 25"/>
              <p:cNvSpPr>
                <a:spLocks noChangeShapeType="1"/>
              </p:cNvSpPr>
              <p:nvPr/>
            </p:nvSpPr>
            <p:spPr bwMode="auto">
              <a:xfrm>
                <a:off x="17710575" y="32632260"/>
                <a:ext cx="128587" cy="47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78" name="Line 26"/>
              <p:cNvSpPr>
                <a:spLocks noChangeShapeType="1"/>
              </p:cNvSpPr>
              <p:nvPr/>
            </p:nvSpPr>
            <p:spPr bwMode="auto">
              <a:xfrm flipH="1" flipV="1">
                <a:off x="17240880" y="32312074"/>
                <a:ext cx="1" cy="3315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79" name="Line 27"/>
              <p:cNvSpPr>
                <a:spLocks noChangeShapeType="1"/>
              </p:cNvSpPr>
              <p:nvPr/>
            </p:nvSpPr>
            <p:spPr bwMode="auto">
              <a:xfrm flipH="1" flipV="1">
                <a:off x="18159049" y="32639683"/>
                <a:ext cx="1" cy="3315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80" name="Line 28"/>
              <p:cNvSpPr>
                <a:spLocks noChangeShapeType="1"/>
              </p:cNvSpPr>
              <p:nvPr/>
            </p:nvSpPr>
            <p:spPr bwMode="auto">
              <a:xfrm>
                <a:off x="17375404" y="32303610"/>
                <a:ext cx="428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81" name="Line 29"/>
              <p:cNvSpPr>
                <a:spLocks noChangeShapeType="1"/>
              </p:cNvSpPr>
              <p:nvPr/>
            </p:nvSpPr>
            <p:spPr bwMode="auto">
              <a:xfrm>
                <a:off x="17565904" y="32303610"/>
                <a:ext cx="428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82" name="Line 30"/>
              <p:cNvSpPr>
                <a:spLocks noChangeShapeType="1"/>
              </p:cNvSpPr>
              <p:nvPr/>
            </p:nvSpPr>
            <p:spPr bwMode="auto">
              <a:xfrm>
                <a:off x="17727831" y="32420293"/>
                <a:ext cx="1" cy="523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83" name="Line 31"/>
              <p:cNvSpPr>
                <a:spLocks noChangeShapeType="1"/>
              </p:cNvSpPr>
              <p:nvPr/>
            </p:nvSpPr>
            <p:spPr bwMode="auto">
              <a:xfrm>
                <a:off x="17858797" y="32639366"/>
                <a:ext cx="428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484" name="Line 32"/>
              <p:cNvSpPr>
                <a:spLocks noChangeShapeType="1"/>
              </p:cNvSpPr>
              <p:nvPr/>
            </p:nvSpPr>
            <p:spPr bwMode="auto">
              <a:xfrm>
                <a:off x="18046916" y="32639367"/>
                <a:ext cx="428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Colour Theory</a:t>
            </a: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3779838" y="1628775"/>
            <a:ext cx="455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To make a shade of a colour you add black</a:t>
            </a: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3851275" y="3213100"/>
            <a:ext cx="455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To make a tint of a colour you add white</a:t>
            </a:r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3924300" y="5157788"/>
            <a:ext cx="455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 gradient is when one colour gradually changes into another colour</a:t>
            </a:r>
          </a:p>
        </p:txBody>
      </p:sp>
      <p:pic>
        <p:nvPicPr>
          <p:cNvPr id="62469" name="Picture 6" descr="41 Colour Tone and Colour Schemes330"/>
          <p:cNvPicPr>
            <a:picLocks noChangeAspect="1" noChangeArrowheads="1"/>
          </p:cNvPicPr>
          <p:nvPr/>
        </p:nvPicPr>
        <p:blipFill>
          <a:blip r:embed="rId2" cstate="print"/>
          <a:srcRect l="4416" t="71407" r="78712" b="10637"/>
          <a:stretch>
            <a:fillRect/>
          </a:stretch>
        </p:blipFill>
        <p:spPr bwMode="auto">
          <a:xfrm>
            <a:off x="900113" y="3049588"/>
            <a:ext cx="223202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 descr="41 Colour Tone and Colour Schemes330"/>
          <p:cNvPicPr>
            <a:picLocks noChangeAspect="1" noChangeArrowheads="1"/>
          </p:cNvPicPr>
          <p:nvPr/>
        </p:nvPicPr>
        <p:blipFill>
          <a:blip r:embed="rId2" cstate="print"/>
          <a:srcRect l="30104" t="71779" r="55208" b="10265"/>
          <a:stretch>
            <a:fillRect/>
          </a:stretch>
        </p:blipFill>
        <p:spPr bwMode="auto">
          <a:xfrm>
            <a:off x="1042988" y="1196975"/>
            <a:ext cx="18732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684213" y="5229225"/>
            <a:ext cx="2592387" cy="5762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90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smtClean="0"/>
              <a:t>Safety Signs</a:t>
            </a:r>
          </a:p>
        </p:txBody>
      </p:sp>
      <p:pic>
        <p:nvPicPr>
          <p:cNvPr id="63490" name="Picture 10" descr="empty-warning-symbol-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1" name="Group 16"/>
          <p:cNvGrpSpPr>
            <a:grpSpLocks/>
          </p:cNvGrpSpPr>
          <p:nvPr/>
        </p:nvGrpSpPr>
        <p:grpSpPr bwMode="auto">
          <a:xfrm>
            <a:off x="468313" y="981075"/>
            <a:ext cx="1439862" cy="5445125"/>
            <a:chOff x="249" y="0"/>
            <a:chExt cx="998" cy="3837"/>
          </a:xfrm>
        </p:grpSpPr>
        <p:pic>
          <p:nvPicPr>
            <p:cNvPr id="63496" name="Picture 4" descr="th?id=H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0"/>
              <a:ext cx="88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7" name="Picture 6" descr="th?id=HN"/>
            <p:cNvPicPr>
              <a:picLocks noChangeAspect="1" noChangeArrowheads="1"/>
            </p:cNvPicPr>
            <p:nvPr/>
          </p:nvPicPr>
          <p:blipFill>
            <a:blip r:embed="rId4" cstate="print"/>
            <a:srcRect l="17612" t="5055" r="19389" b="34500"/>
            <a:stretch>
              <a:fillRect/>
            </a:stretch>
          </p:blipFill>
          <p:spPr bwMode="auto">
            <a:xfrm>
              <a:off x="295" y="1026"/>
              <a:ext cx="907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8" name="Picture 12" descr="Blank-y-700x700"/>
            <p:cNvPicPr>
              <a:picLocks noChangeAspect="1" noChangeArrowheads="1"/>
            </p:cNvPicPr>
            <p:nvPr/>
          </p:nvPicPr>
          <p:blipFill>
            <a:blip r:embed="rId5" cstate="print"/>
            <a:srcRect l="7881" t="10048" r="8952" b="15428"/>
            <a:stretch>
              <a:fillRect/>
            </a:stretch>
          </p:blipFill>
          <p:spPr bwMode="auto">
            <a:xfrm>
              <a:off x="249" y="2024"/>
              <a:ext cx="998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9" name="Picture 14" descr="safe_safe_condition_sign"/>
            <p:cNvPicPr>
              <a:picLocks noChangeAspect="1" noChangeArrowheads="1"/>
            </p:cNvPicPr>
            <p:nvPr/>
          </p:nvPicPr>
          <p:blipFill>
            <a:blip r:embed="rId6" cstate="print"/>
            <a:srcRect l="8208" t="3857" r="9717" b="36540"/>
            <a:stretch>
              <a:fillRect/>
            </a:stretch>
          </p:blipFill>
          <p:spPr bwMode="auto">
            <a:xfrm>
              <a:off x="340" y="2976"/>
              <a:ext cx="833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2" name="Text Box 17"/>
          <p:cNvSpPr txBox="1">
            <a:spLocks noChangeArrowheads="1"/>
          </p:cNvSpPr>
          <p:nvPr/>
        </p:nvSpPr>
        <p:spPr bwMode="auto">
          <a:xfrm>
            <a:off x="2700338" y="1073150"/>
            <a:ext cx="3308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Prohibition</a:t>
            </a:r>
          </a:p>
          <a:p>
            <a:r>
              <a:rPr lang="en-GB"/>
              <a:t>Red border / white background</a:t>
            </a:r>
          </a:p>
          <a:p>
            <a:r>
              <a:rPr lang="en-GB"/>
              <a:t>Tells you what you CAN’T do</a:t>
            </a:r>
          </a:p>
        </p:txBody>
      </p:sp>
      <p:sp>
        <p:nvSpPr>
          <p:cNvPr id="63493" name="Text Box 18"/>
          <p:cNvSpPr txBox="1">
            <a:spLocks noChangeArrowheads="1"/>
          </p:cNvSpPr>
          <p:nvPr/>
        </p:nvSpPr>
        <p:spPr bwMode="auto">
          <a:xfrm>
            <a:off x="2627313" y="2492375"/>
            <a:ext cx="3105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Mandatory</a:t>
            </a:r>
          </a:p>
          <a:p>
            <a:r>
              <a:rPr lang="en-GB"/>
              <a:t>Blue circle / white image</a:t>
            </a:r>
          </a:p>
          <a:p>
            <a:r>
              <a:rPr lang="en-GB"/>
              <a:t>Tells you what you MUST do</a:t>
            </a:r>
          </a:p>
        </p:txBody>
      </p:sp>
      <p:sp>
        <p:nvSpPr>
          <p:cNvPr id="63494" name="Text Box 19"/>
          <p:cNvSpPr txBox="1">
            <a:spLocks noChangeArrowheads="1"/>
          </p:cNvSpPr>
          <p:nvPr/>
        </p:nvSpPr>
        <p:spPr bwMode="auto">
          <a:xfrm>
            <a:off x="2678113" y="3860800"/>
            <a:ext cx="3117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Warning</a:t>
            </a:r>
          </a:p>
          <a:p>
            <a:r>
              <a:rPr lang="en-GB"/>
              <a:t>Yellow triangle / black border</a:t>
            </a:r>
          </a:p>
          <a:p>
            <a:r>
              <a:rPr lang="en-GB"/>
              <a:t>Alerting you to danger</a:t>
            </a:r>
          </a:p>
        </p:txBody>
      </p:sp>
      <p:sp>
        <p:nvSpPr>
          <p:cNvPr id="63495" name="Text Box 20"/>
          <p:cNvSpPr txBox="1">
            <a:spLocks noChangeArrowheads="1"/>
          </p:cNvSpPr>
          <p:nvPr/>
        </p:nvSpPr>
        <p:spPr bwMode="auto">
          <a:xfrm>
            <a:off x="2627313" y="5300663"/>
            <a:ext cx="3486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Safe condition</a:t>
            </a:r>
          </a:p>
          <a:p>
            <a:r>
              <a:rPr lang="en-GB"/>
              <a:t>Green background / white image</a:t>
            </a:r>
          </a:p>
          <a:p>
            <a:r>
              <a:rPr lang="en-GB"/>
              <a:t>Safety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9600">
                <a:solidFill>
                  <a:srgbClr val="000066"/>
                </a:solidFill>
                <a:latin typeface="Eurostile"/>
              </a:rPr>
              <a:t>Colour Emotion</a:t>
            </a:r>
          </a:p>
        </p:txBody>
      </p:sp>
      <p:grpSp>
        <p:nvGrpSpPr>
          <p:cNvPr id="64514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452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6452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RED</a:t>
              </a:r>
            </a:p>
          </p:txBody>
        </p:sp>
      </p:grp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19050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Warm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3200400"/>
            <a:ext cx="487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Passionate</a:t>
            </a: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0" y="47244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Exciting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5181600" y="1905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Active</a:t>
            </a: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5181600" y="32004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Festive</a:t>
            </a:r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5181600" y="47244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Vibrant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657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6657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RED</a:t>
              </a:r>
            </a:p>
          </p:txBody>
        </p:sp>
      </p:grpSp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19050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Warm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0" y="32004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Passionate</a:t>
            </a:r>
          </a:p>
        </p:txBody>
      </p:sp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0" y="47244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Exciting</a:t>
            </a:r>
          </a:p>
        </p:txBody>
      </p:sp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5181600" y="1905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Active</a:t>
            </a:r>
          </a:p>
        </p:txBody>
      </p:sp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5181600" y="32004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Festive</a:t>
            </a:r>
          </a:p>
        </p:txBody>
      </p:sp>
      <p:sp>
        <p:nvSpPr>
          <p:cNvPr id="66567" name="Rectangle 9"/>
          <p:cNvSpPr>
            <a:spLocks noChangeArrowheads="1"/>
          </p:cNvSpPr>
          <p:nvPr/>
        </p:nvSpPr>
        <p:spPr bwMode="auto">
          <a:xfrm>
            <a:off x="5181600" y="47244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Vibrant</a:t>
            </a:r>
          </a:p>
        </p:txBody>
      </p:sp>
      <p:grpSp>
        <p:nvGrpSpPr>
          <p:cNvPr id="66568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657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6657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YELLOW</a:t>
              </a:r>
            </a:p>
          </p:txBody>
        </p:sp>
      </p:grpSp>
      <p:sp>
        <p:nvSpPr>
          <p:cNvPr id="66569" name="Rectangle 4"/>
          <p:cNvSpPr>
            <a:spLocks noChangeArrowheads="1"/>
          </p:cNvSpPr>
          <p:nvPr/>
        </p:nvSpPr>
        <p:spPr bwMode="auto">
          <a:xfrm>
            <a:off x="0" y="19050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Warm</a:t>
            </a:r>
          </a:p>
        </p:txBody>
      </p:sp>
      <p:sp>
        <p:nvSpPr>
          <p:cNvPr id="66570" name="Rectangle 5"/>
          <p:cNvSpPr>
            <a:spLocks noChangeArrowheads="1"/>
          </p:cNvSpPr>
          <p:nvPr/>
        </p:nvSpPr>
        <p:spPr bwMode="auto">
          <a:xfrm>
            <a:off x="0" y="32004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Sunny</a:t>
            </a:r>
          </a:p>
        </p:txBody>
      </p:sp>
      <p:sp>
        <p:nvSpPr>
          <p:cNvPr id="66571" name="Rectangle 6"/>
          <p:cNvSpPr>
            <a:spLocks noChangeArrowheads="1"/>
          </p:cNvSpPr>
          <p:nvPr/>
        </p:nvSpPr>
        <p:spPr bwMode="auto">
          <a:xfrm>
            <a:off x="0" y="47244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Happy</a:t>
            </a:r>
          </a:p>
        </p:txBody>
      </p:sp>
      <p:sp>
        <p:nvSpPr>
          <p:cNvPr id="66572" name="Rectangle 7"/>
          <p:cNvSpPr>
            <a:spLocks noChangeArrowheads="1"/>
          </p:cNvSpPr>
          <p:nvPr/>
        </p:nvSpPr>
        <p:spPr bwMode="auto">
          <a:xfrm>
            <a:off x="5181600" y="1905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Glowing</a:t>
            </a:r>
          </a:p>
        </p:txBody>
      </p:sp>
      <p:sp>
        <p:nvSpPr>
          <p:cNvPr id="66573" name="Rectangle 8"/>
          <p:cNvSpPr>
            <a:spLocks noChangeArrowheads="1"/>
          </p:cNvSpPr>
          <p:nvPr/>
        </p:nvSpPr>
        <p:spPr bwMode="auto">
          <a:xfrm>
            <a:off x="4267200" y="3200400"/>
            <a:ext cx="487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Easily seen</a:t>
            </a:r>
          </a:p>
        </p:txBody>
      </p:sp>
      <p:sp>
        <p:nvSpPr>
          <p:cNvPr id="66574" name="Rectangle 9"/>
          <p:cNvSpPr>
            <a:spLocks noChangeArrowheads="1"/>
          </p:cNvSpPr>
          <p:nvPr/>
        </p:nvSpPr>
        <p:spPr bwMode="auto">
          <a:xfrm>
            <a:off x="5181600" y="47244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Cheerful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862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6862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YELLOW</a:t>
              </a:r>
            </a:p>
          </p:txBody>
        </p:sp>
      </p:grp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0" y="19050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Warm</a:t>
            </a: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0" y="32004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Sunny</a:t>
            </a:r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0" y="47244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Happy</a:t>
            </a:r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5181600" y="1905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Glowing</a:t>
            </a:r>
          </a:p>
        </p:txBody>
      </p:sp>
      <p:sp>
        <p:nvSpPr>
          <p:cNvPr id="68614" name="Rectangle 8"/>
          <p:cNvSpPr>
            <a:spLocks noChangeArrowheads="1"/>
          </p:cNvSpPr>
          <p:nvPr/>
        </p:nvSpPr>
        <p:spPr bwMode="auto">
          <a:xfrm>
            <a:off x="5181600" y="39624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Easily</a:t>
            </a:r>
            <a:br>
              <a:rPr lang="en-GB" sz="7200">
                <a:latin typeface="Eurostile"/>
              </a:rPr>
            </a:br>
            <a:r>
              <a:rPr lang="en-GB" sz="7200">
                <a:latin typeface="Eurostile"/>
              </a:rPr>
              <a:t>Seen</a:t>
            </a:r>
          </a:p>
        </p:txBody>
      </p:sp>
      <p:grpSp>
        <p:nvGrpSpPr>
          <p:cNvPr id="68615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862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6862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BLUE</a:t>
              </a:r>
            </a:p>
          </p:txBody>
        </p:sp>
      </p:grpSp>
      <p:sp>
        <p:nvSpPr>
          <p:cNvPr id="68616" name="Rectangle 4"/>
          <p:cNvSpPr>
            <a:spLocks noChangeArrowheads="1"/>
          </p:cNvSpPr>
          <p:nvPr/>
        </p:nvSpPr>
        <p:spPr bwMode="auto">
          <a:xfrm>
            <a:off x="0" y="19050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Cool</a:t>
            </a:r>
          </a:p>
        </p:txBody>
      </p:sp>
      <p:sp>
        <p:nvSpPr>
          <p:cNvPr id="68617" name="Rectangle 5"/>
          <p:cNvSpPr>
            <a:spLocks noChangeArrowheads="1"/>
          </p:cNvSpPr>
          <p:nvPr/>
        </p:nvSpPr>
        <p:spPr bwMode="auto">
          <a:xfrm>
            <a:off x="0" y="34290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Elegant</a:t>
            </a:r>
          </a:p>
        </p:txBody>
      </p:sp>
      <p:sp>
        <p:nvSpPr>
          <p:cNvPr id="68618" name="Rectangle 6"/>
          <p:cNvSpPr>
            <a:spLocks noChangeArrowheads="1"/>
          </p:cNvSpPr>
          <p:nvPr/>
        </p:nvSpPr>
        <p:spPr bwMode="auto">
          <a:xfrm>
            <a:off x="0" y="4953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200">
                <a:latin typeface="Eurostile"/>
              </a:rPr>
              <a:t>Sophisticated</a:t>
            </a:r>
          </a:p>
        </p:txBody>
      </p:sp>
      <p:sp>
        <p:nvSpPr>
          <p:cNvPr id="68619" name="Rectangle 7"/>
          <p:cNvSpPr>
            <a:spLocks noChangeArrowheads="1"/>
          </p:cNvSpPr>
          <p:nvPr/>
        </p:nvSpPr>
        <p:spPr bwMode="auto">
          <a:xfrm>
            <a:off x="5181600" y="1905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Classy</a:t>
            </a:r>
          </a:p>
        </p:txBody>
      </p:sp>
      <p:sp>
        <p:nvSpPr>
          <p:cNvPr id="68620" name="Rectangle 8"/>
          <p:cNvSpPr>
            <a:spLocks noChangeArrowheads="1"/>
          </p:cNvSpPr>
          <p:nvPr/>
        </p:nvSpPr>
        <p:spPr bwMode="auto">
          <a:xfrm>
            <a:off x="5105400" y="34290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Formal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066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7066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BLUE</a:t>
              </a:r>
            </a:p>
          </p:txBody>
        </p:sp>
        <p:sp>
          <p:nvSpPr>
            <p:cNvPr id="70669" name="Rectangle 4"/>
            <p:cNvSpPr>
              <a:spLocks noChangeArrowheads="1"/>
            </p:cNvSpPr>
            <p:nvPr/>
          </p:nvSpPr>
          <p:spPr bwMode="auto">
            <a:xfrm>
              <a:off x="0" y="1905000"/>
              <a:ext cx="3581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Cool</a:t>
              </a:r>
            </a:p>
          </p:txBody>
        </p:sp>
        <p:sp>
          <p:nvSpPr>
            <p:cNvPr id="70670" name="Rectangle 5"/>
            <p:cNvSpPr>
              <a:spLocks noChangeArrowheads="1"/>
            </p:cNvSpPr>
            <p:nvPr/>
          </p:nvSpPr>
          <p:spPr bwMode="auto">
            <a:xfrm>
              <a:off x="0" y="4953000"/>
              <a:ext cx="4572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Elegant</a:t>
              </a:r>
            </a:p>
          </p:txBody>
        </p:sp>
        <p:sp>
          <p:nvSpPr>
            <p:cNvPr id="70671" name="Rectangle 6"/>
            <p:cNvSpPr>
              <a:spLocks noChangeArrowheads="1"/>
            </p:cNvSpPr>
            <p:nvPr/>
          </p:nvSpPr>
          <p:spPr bwMode="auto">
            <a:xfrm>
              <a:off x="0" y="3429000"/>
              <a:ext cx="5715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Sophisticated</a:t>
              </a:r>
            </a:p>
          </p:txBody>
        </p:sp>
        <p:sp>
          <p:nvSpPr>
            <p:cNvPr id="70672" name="Rectangle 7"/>
            <p:cNvSpPr>
              <a:spLocks noChangeArrowheads="1"/>
            </p:cNvSpPr>
            <p:nvPr/>
          </p:nvSpPr>
          <p:spPr bwMode="auto">
            <a:xfrm>
              <a:off x="5181600" y="1905000"/>
              <a:ext cx="3962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GB" sz="7200">
                  <a:latin typeface="Eurostile"/>
                </a:rPr>
                <a:t>Classy</a:t>
              </a:r>
            </a:p>
          </p:txBody>
        </p:sp>
        <p:sp>
          <p:nvSpPr>
            <p:cNvPr id="70673" name="Rectangle 8"/>
            <p:cNvSpPr>
              <a:spLocks noChangeArrowheads="1"/>
            </p:cNvSpPr>
            <p:nvPr/>
          </p:nvSpPr>
          <p:spPr bwMode="auto">
            <a:xfrm>
              <a:off x="5105400" y="4876800"/>
              <a:ext cx="4038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GB" sz="7200">
                  <a:latin typeface="Eurostile"/>
                </a:rPr>
                <a:t>Formal</a:t>
              </a:r>
            </a:p>
          </p:txBody>
        </p:sp>
      </p:grpSp>
      <p:grpSp>
        <p:nvGrpSpPr>
          <p:cNvPr id="70658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066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7066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GREEN</a:t>
              </a:r>
            </a:p>
          </p:txBody>
        </p:sp>
      </p:grp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19050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Cool</a:t>
            </a: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0" y="49530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Restful</a:t>
            </a: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0" y="3429000"/>
            <a:ext cx="571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Natural</a:t>
            </a:r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5181600" y="1905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Calm</a:t>
            </a:r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5105400" y="49530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Fresh</a:t>
            </a:r>
          </a:p>
        </p:txBody>
      </p:sp>
      <p:sp>
        <p:nvSpPr>
          <p:cNvPr id="70664" name="Rectangle 9"/>
          <p:cNvSpPr>
            <a:spLocks noChangeArrowheads="1"/>
          </p:cNvSpPr>
          <p:nvPr/>
        </p:nvSpPr>
        <p:spPr bwMode="auto">
          <a:xfrm>
            <a:off x="5181600" y="3429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Soothing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71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727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GREEN</a:t>
              </a:r>
            </a:p>
          </p:txBody>
        </p:sp>
        <p:sp>
          <p:nvSpPr>
            <p:cNvPr id="72716" name="Rectangle 4"/>
            <p:cNvSpPr>
              <a:spLocks noChangeArrowheads="1"/>
            </p:cNvSpPr>
            <p:nvPr/>
          </p:nvSpPr>
          <p:spPr bwMode="auto">
            <a:xfrm>
              <a:off x="0" y="1905000"/>
              <a:ext cx="3581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Cool</a:t>
              </a:r>
            </a:p>
          </p:txBody>
        </p:sp>
        <p:sp>
          <p:nvSpPr>
            <p:cNvPr id="72717" name="Rectangle 5"/>
            <p:cNvSpPr>
              <a:spLocks noChangeArrowheads="1"/>
            </p:cNvSpPr>
            <p:nvPr/>
          </p:nvSpPr>
          <p:spPr bwMode="auto">
            <a:xfrm>
              <a:off x="0" y="4953000"/>
              <a:ext cx="4572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Restful</a:t>
              </a:r>
            </a:p>
          </p:txBody>
        </p:sp>
        <p:sp>
          <p:nvSpPr>
            <p:cNvPr id="72718" name="Rectangle 6"/>
            <p:cNvSpPr>
              <a:spLocks noChangeArrowheads="1"/>
            </p:cNvSpPr>
            <p:nvPr/>
          </p:nvSpPr>
          <p:spPr bwMode="auto">
            <a:xfrm>
              <a:off x="0" y="3429000"/>
              <a:ext cx="5715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Natural</a:t>
              </a:r>
            </a:p>
          </p:txBody>
        </p:sp>
        <p:sp>
          <p:nvSpPr>
            <p:cNvPr id="72719" name="Rectangle 7"/>
            <p:cNvSpPr>
              <a:spLocks noChangeArrowheads="1"/>
            </p:cNvSpPr>
            <p:nvPr/>
          </p:nvSpPr>
          <p:spPr bwMode="auto">
            <a:xfrm>
              <a:off x="5181600" y="1905000"/>
              <a:ext cx="3962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GB" sz="7200">
                  <a:latin typeface="Eurostile"/>
                </a:rPr>
                <a:t>Calm</a:t>
              </a:r>
            </a:p>
          </p:txBody>
        </p:sp>
        <p:sp>
          <p:nvSpPr>
            <p:cNvPr id="72720" name="Rectangle 8"/>
            <p:cNvSpPr>
              <a:spLocks noChangeArrowheads="1"/>
            </p:cNvSpPr>
            <p:nvPr/>
          </p:nvSpPr>
          <p:spPr bwMode="auto">
            <a:xfrm>
              <a:off x="5105400" y="4876800"/>
              <a:ext cx="4038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GB" sz="7200">
                  <a:latin typeface="Eurostile"/>
                </a:rPr>
                <a:t>Fresh</a:t>
              </a:r>
            </a:p>
          </p:txBody>
        </p:sp>
        <p:sp>
          <p:nvSpPr>
            <p:cNvPr id="72721" name="Rectangle 9"/>
            <p:cNvSpPr>
              <a:spLocks noChangeArrowheads="1"/>
            </p:cNvSpPr>
            <p:nvPr/>
          </p:nvSpPr>
          <p:spPr bwMode="auto">
            <a:xfrm>
              <a:off x="5181600" y="3352800"/>
              <a:ext cx="3962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GB" sz="7200">
                  <a:latin typeface="Eurostile"/>
                </a:rPr>
                <a:t>Soothing</a:t>
              </a:r>
            </a:p>
          </p:txBody>
        </p:sp>
      </p:grpSp>
      <p:grpSp>
        <p:nvGrpSpPr>
          <p:cNvPr id="72706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71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727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VIOLET</a:t>
              </a:r>
            </a:p>
          </p:txBody>
        </p:sp>
      </p:grp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0" y="19050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Cool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4572000" y="48768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Solitary</a:t>
            </a:r>
          </a:p>
        </p:txBody>
      </p:sp>
      <p:sp>
        <p:nvSpPr>
          <p:cNvPr id="72709" name="Rectangle 9"/>
          <p:cNvSpPr>
            <a:spLocks noChangeArrowheads="1"/>
          </p:cNvSpPr>
          <p:nvPr/>
        </p:nvSpPr>
        <p:spPr bwMode="auto">
          <a:xfrm>
            <a:off x="1981200" y="3429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Peaceful</a:t>
            </a:r>
          </a:p>
        </p:txBody>
      </p:sp>
      <p:sp>
        <p:nvSpPr>
          <p:cNvPr id="72710" name="Rectangle 9"/>
          <p:cNvSpPr>
            <a:spLocks noChangeArrowheads="1"/>
          </p:cNvSpPr>
          <p:nvPr/>
        </p:nvSpPr>
        <p:spPr bwMode="auto">
          <a:xfrm>
            <a:off x="4859338" y="2060575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Regal</a:t>
            </a:r>
          </a:p>
        </p:txBody>
      </p:sp>
      <p:sp>
        <p:nvSpPr>
          <p:cNvPr id="72711" name="Rectangle 9"/>
          <p:cNvSpPr>
            <a:spLocks noChangeArrowheads="1"/>
          </p:cNvSpPr>
          <p:nvPr/>
        </p:nvSpPr>
        <p:spPr bwMode="auto">
          <a:xfrm>
            <a:off x="179388" y="4941888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Luxury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476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747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VIOLET</a:t>
              </a:r>
            </a:p>
          </p:txBody>
        </p:sp>
        <p:sp>
          <p:nvSpPr>
            <p:cNvPr id="74764" name="Rectangle 4"/>
            <p:cNvSpPr>
              <a:spLocks noChangeArrowheads="1"/>
            </p:cNvSpPr>
            <p:nvPr/>
          </p:nvSpPr>
          <p:spPr bwMode="auto">
            <a:xfrm>
              <a:off x="0" y="1905000"/>
              <a:ext cx="3581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Cool</a:t>
              </a:r>
            </a:p>
          </p:txBody>
        </p:sp>
        <p:sp>
          <p:nvSpPr>
            <p:cNvPr id="74765" name="Rectangle 5"/>
            <p:cNvSpPr>
              <a:spLocks noChangeArrowheads="1"/>
            </p:cNvSpPr>
            <p:nvPr/>
          </p:nvSpPr>
          <p:spPr bwMode="auto">
            <a:xfrm>
              <a:off x="0" y="4953000"/>
              <a:ext cx="4572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Solitary</a:t>
              </a:r>
            </a:p>
          </p:txBody>
        </p:sp>
        <p:sp>
          <p:nvSpPr>
            <p:cNvPr id="74766" name="Rectangle 9"/>
            <p:cNvSpPr>
              <a:spLocks noChangeArrowheads="1"/>
            </p:cNvSpPr>
            <p:nvPr/>
          </p:nvSpPr>
          <p:spPr bwMode="auto">
            <a:xfrm>
              <a:off x="5181600" y="3352800"/>
              <a:ext cx="3962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GB" sz="7200">
                  <a:latin typeface="Eurostile"/>
                </a:rPr>
                <a:t>Peaceful</a:t>
              </a:r>
            </a:p>
          </p:txBody>
        </p:sp>
      </p:grpSp>
      <p:grpSp>
        <p:nvGrpSpPr>
          <p:cNvPr id="7475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476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7476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ORANGE</a:t>
              </a:r>
            </a:p>
          </p:txBody>
        </p:sp>
      </p:grp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0" y="19050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Warm</a:t>
            </a:r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200">
                <a:latin typeface="Eurostile"/>
              </a:rPr>
              <a:t>Refreshing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0" y="4876800"/>
            <a:ext cx="571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Cheerful</a:t>
            </a:r>
          </a:p>
        </p:txBody>
      </p:sp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5181600" y="1905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Happy</a:t>
            </a:r>
          </a:p>
        </p:txBody>
      </p:sp>
      <p:sp>
        <p:nvSpPr>
          <p:cNvPr id="74759" name="Rectangle 8"/>
          <p:cNvSpPr>
            <a:spLocks noChangeArrowheads="1"/>
          </p:cNvSpPr>
          <p:nvPr/>
        </p:nvSpPr>
        <p:spPr bwMode="auto">
          <a:xfrm>
            <a:off x="4114800" y="48768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Energetic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681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768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ORANGE</a:t>
              </a:r>
            </a:p>
          </p:txBody>
        </p:sp>
        <p:sp>
          <p:nvSpPr>
            <p:cNvPr id="76812" name="Rectangle 4"/>
            <p:cNvSpPr>
              <a:spLocks noChangeArrowheads="1"/>
            </p:cNvSpPr>
            <p:nvPr/>
          </p:nvSpPr>
          <p:spPr bwMode="auto">
            <a:xfrm>
              <a:off x="0" y="1905000"/>
              <a:ext cx="3581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Warm</a:t>
              </a:r>
            </a:p>
          </p:txBody>
        </p:sp>
        <p:sp>
          <p:nvSpPr>
            <p:cNvPr id="76813" name="Rectangle 5"/>
            <p:cNvSpPr>
              <a:spLocks noChangeArrowheads="1"/>
            </p:cNvSpPr>
            <p:nvPr/>
          </p:nvSpPr>
          <p:spPr bwMode="auto">
            <a:xfrm>
              <a:off x="2286000" y="3200400"/>
              <a:ext cx="4572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Refreshing</a:t>
              </a:r>
            </a:p>
          </p:txBody>
        </p:sp>
        <p:sp>
          <p:nvSpPr>
            <p:cNvPr id="76814" name="Rectangle 6"/>
            <p:cNvSpPr>
              <a:spLocks noChangeArrowheads="1"/>
            </p:cNvSpPr>
            <p:nvPr/>
          </p:nvSpPr>
          <p:spPr bwMode="auto">
            <a:xfrm>
              <a:off x="0" y="4876800"/>
              <a:ext cx="5715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7200">
                  <a:latin typeface="Eurostile"/>
                </a:rPr>
                <a:t>Cheerful</a:t>
              </a:r>
            </a:p>
          </p:txBody>
        </p:sp>
        <p:sp>
          <p:nvSpPr>
            <p:cNvPr id="76815" name="Rectangle 7"/>
            <p:cNvSpPr>
              <a:spLocks noChangeArrowheads="1"/>
            </p:cNvSpPr>
            <p:nvPr/>
          </p:nvSpPr>
          <p:spPr bwMode="auto">
            <a:xfrm>
              <a:off x="5181600" y="1905000"/>
              <a:ext cx="3962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GB" sz="7200">
                  <a:latin typeface="Eurostile"/>
                </a:rPr>
                <a:t>Happy</a:t>
              </a:r>
            </a:p>
          </p:txBody>
        </p:sp>
        <p:sp>
          <p:nvSpPr>
            <p:cNvPr id="76816" name="Rectangle 8"/>
            <p:cNvSpPr>
              <a:spLocks noChangeArrowheads="1"/>
            </p:cNvSpPr>
            <p:nvPr/>
          </p:nvSpPr>
          <p:spPr bwMode="auto">
            <a:xfrm>
              <a:off x="5105400" y="4876800"/>
              <a:ext cx="4038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GB" sz="7200">
                  <a:latin typeface="Eurostile"/>
                </a:rPr>
                <a:t>Energetic</a:t>
              </a:r>
            </a:p>
          </p:txBody>
        </p:sp>
      </p:grpSp>
      <p:grpSp>
        <p:nvGrpSpPr>
          <p:cNvPr id="7680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680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400">
                <a:solidFill>
                  <a:srgbClr val="000066"/>
                </a:solidFill>
                <a:latin typeface="Eurostile"/>
              </a:endParaRPr>
            </a:p>
          </p:txBody>
        </p:sp>
        <p:sp>
          <p:nvSpPr>
            <p:cNvPr id="7680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9600">
                  <a:latin typeface="Eurostile"/>
                </a:rPr>
                <a:t>GREY</a:t>
              </a:r>
            </a:p>
          </p:txBody>
        </p:sp>
      </p:grp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0" y="1905000"/>
            <a:ext cx="411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Dignified</a:t>
            </a: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0" y="3352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200">
                <a:latin typeface="Eurostile"/>
              </a:rPr>
              <a:t>Elegant</a:t>
            </a: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0" y="4876800"/>
            <a:ext cx="571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latin typeface="Eurostile"/>
              </a:rPr>
              <a:t>Boring</a:t>
            </a:r>
          </a:p>
        </p:txBody>
      </p:sp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5181600" y="1905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Natural</a:t>
            </a:r>
          </a:p>
        </p:txBody>
      </p:sp>
      <p:sp>
        <p:nvSpPr>
          <p:cNvPr id="76807" name="Rectangle 8"/>
          <p:cNvSpPr>
            <a:spLocks noChangeArrowheads="1"/>
          </p:cNvSpPr>
          <p:nvPr/>
        </p:nvSpPr>
        <p:spPr bwMode="auto">
          <a:xfrm>
            <a:off x="5105400" y="48768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7200">
                <a:latin typeface="Eurostile"/>
              </a:rPr>
              <a:t>Calm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9400">
              <a:solidFill>
                <a:srgbClr val="000066"/>
              </a:solidFill>
              <a:latin typeface="Eurostile"/>
            </a:endParaRPr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800">
                <a:solidFill>
                  <a:schemeClr val="bg1"/>
                </a:solidFill>
                <a:latin typeface="Eurostile"/>
              </a:rPr>
              <a:t>BLACK + WHITE</a:t>
            </a:r>
          </a:p>
        </p:txBody>
      </p:sp>
      <p:sp>
        <p:nvSpPr>
          <p:cNvPr id="78851" name="Rectangle 11"/>
          <p:cNvSpPr>
            <a:spLocks noChangeArrowheads="1"/>
          </p:cNvSpPr>
          <p:nvPr/>
        </p:nvSpPr>
        <p:spPr bwMode="auto">
          <a:xfrm>
            <a:off x="0" y="2514600"/>
            <a:ext cx="9144000" cy="2093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9400">
              <a:solidFill>
                <a:schemeClr val="bg1"/>
              </a:solidFill>
              <a:latin typeface="Eurostile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787900" y="4876800"/>
            <a:ext cx="43561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solidFill>
                  <a:schemeClr val="bg1"/>
                </a:solidFill>
                <a:latin typeface="Eurostile"/>
              </a:rPr>
              <a:t>Dramatic</a:t>
            </a:r>
          </a:p>
        </p:txBody>
      </p:sp>
      <p:sp>
        <p:nvSpPr>
          <p:cNvPr id="78853" name="Rectangle 6"/>
          <p:cNvSpPr>
            <a:spLocks noChangeArrowheads="1"/>
          </p:cNvSpPr>
          <p:nvPr/>
        </p:nvSpPr>
        <p:spPr bwMode="auto">
          <a:xfrm>
            <a:off x="228600" y="2819400"/>
            <a:ext cx="8686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7200">
                <a:solidFill>
                  <a:schemeClr val="bg1"/>
                </a:solidFill>
                <a:latin typeface="Eurostile"/>
              </a:rPr>
              <a:t>Sophisticated</a:t>
            </a:r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0" y="4876800"/>
            <a:ext cx="4572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7200">
                <a:solidFill>
                  <a:schemeClr val="bg1"/>
                </a:solidFill>
                <a:latin typeface="Eurostile"/>
              </a:rPr>
              <a:t>Opposing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Dimensioning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135313" y="2478088"/>
            <a:ext cx="1782762" cy="2038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918075" y="3409950"/>
            <a:ext cx="1538288" cy="1106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3135313" y="4633913"/>
            <a:ext cx="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6456363" y="4633913"/>
            <a:ext cx="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3135313" y="4926013"/>
            <a:ext cx="3321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3135313" y="1954213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3135313" y="2244725"/>
            <a:ext cx="1782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V="1">
            <a:off x="4918075" y="1954213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 flipH="1">
            <a:off x="2703513" y="2478088"/>
            <a:ext cx="369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>
            <a:off x="2767013" y="4516438"/>
            <a:ext cx="306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2951163" y="2478088"/>
            <a:ext cx="0" cy="203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 flipH="1">
            <a:off x="6577013" y="3409950"/>
            <a:ext cx="369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 flipH="1">
            <a:off x="6642100" y="4516438"/>
            <a:ext cx="306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>
            <a:off x="6824663" y="3409950"/>
            <a:ext cx="0" cy="110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1535113" y="4749800"/>
            <a:ext cx="12922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Gap between drawing and leader line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410075" y="4629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100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3811588" y="18907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50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4356100" y="126841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Number on top of line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 rot="-5400000">
            <a:off x="2540794" y="3304382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70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 rot="-5400000">
            <a:off x="6476207" y="3767931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35</a:t>
            </a:r>
          </a:p>
        </p:txBody>
      </p:sp>
      <p:sp>
        <p:nvSpPr>
          <p:cNvPr id="20506" name="Text Box 27"/>
          <p:cNvSpPr txBox="1">
            <a:spLocks noChangeArrowheads="1"/>
          </p:cNvSpPr>
          <p:nvPr/>
        </p:nvSpPr>
        <p:spPr bwMode="auto">
          <a:xfrm>
            <a:off x="1042988" y="131286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Small, black arrow heads</a:t>
            </a:r>
          </a:p>
        </p:txBody>
      </p:sp>
      <p:sp>
        <p:nvSpPr>
          <p:cNvPr id="20507" name="Line 28"/>
          <p:cNvSpPr>
            <a:spLocks noChangeShapeType="1"/>
          </p:cNvSpPr>
          <p:nvPr/>
        </p:nvSpPr>
        <p:spPr bwMode="auto">
          <a:xfrm flipV="1">
            <a:off x="2395538" y="4575175"/>
            <a:ext cx="739775" cy="2905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29"/>
          <p:cNvSpPr>
            <a:spLocks noChangeShapeType="1"/>
          </p:cNvSpPr>
          <p:nvPr/>
        </p:nvSpPr>
        <p:spPr bwMode="auto">
          <a:xfrm>
            <a:off x="3011488" y="1603375"/>
            <a:ext cx="246062" cy="292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30"/>
          <p:cNvSpPr>
            <a:spLocks noChangeShapeType="1"/>
          </p:cNvSpPr>
          <p:nvPr/>
        </p:nvSpPr>
        <p:spPr bwMode="auto">
          <a:xfrm flipH="1">
            <a:off x="4284663" y="1628775"/>
            <a:ext cx="431800" cy="3492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5470525" y="5507038"/>
            <a:ext cx="1087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No units!</a:t>
            </a:r>
          </a:p>
        </p:txBody>
      </p:sp>
      <p:sp>
        <p:nvSpPr>
          <p:cNvPr id="20511" name="Line 32"/>
          <p:cNvSpPr>
            <a:spLocks noChangeShapeType="1"/>
          </p:cNvSpPr>
          <p:nvPr/>
        </p:nvSpPr>
        <p:spPr bwMode="auto">
          <a:xfrm flipH="1" flipV="1">
            <a:off x="5286375" y="5041900"/>
            <a:ext cx="492125" cy="4079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951663" y="3644900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All vertical values </a:t>
            </a:r>
          </a:p>
          <a:p>
            <a:r>
              <a:rPr lang="en-GB"/>
              <a:t>read from the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r>
              <a:rPr lang="en-GB" smtClean="0"/>
              <a:t>A-Z of Desktop Publishing (DTP)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subTitle" idx="1"/>
          </p:nvPr>
        </p:nvSpPr>
        <p:spPr>
          <a:xfrm>
            <a:off x="250825" y="1989138"/>
            <a:ext cx="8497888" cy="1079500"/>
          </a:xfrm>
        </p:spPr>
        <p:txBody>
          <a:bodyPr/>
          <a:lstStyle/>
          <a:p>
            <a:pPr algn="l"/>
            <a:r>
              <a:rPr lang="en-GB" b="1" smtClean="0">
                <a:solidFill>
                  <a:schemeClr val="tx1"/>
                </a:solidFill>
              </a:rPr>
              <a:t>Alignment</a:t>
            </a:r>
            <a:r>
              <a:rPr lang="en-GB" smtClean="0">
                <a:solidFill>
                  <a:schemeClr val="tx1"/>
                </a:solidFill>
              </a:rPr>
              <a:t> – How the text is positioned on a 				page</a:t>
            </a: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68313" y="3429000"/>
            <a:ext cx="1800225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i="1"/>
              <a:t>Lorem ipsum</a:t>
            </a:r>
            <a:r>
              <a:rPr lang="en-GB" sz="1400"/>
              <a:t> dolor sit amet, consectetuer adipiscing elit, sed diam nonummy nibh euismod tincidunt ut laoreet dolore magna aliquam erat volutpat. Ut wisi enim 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2627313" y="3429000"/>
            <a:ext cx="1800225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i="1"/>
              <a:t>Lorem ipsum</a:t>
            </a:r>
            <a:r>
              <a:rPr lang="en-GB" sz="1400"/>
              <a:t> dolor sit amet, consectetuer adipiscing elit, sed diam nonummy nibh euismod tincidunt ut laoreet dolore magna aliquam erat volutpat. Ut wisi enim </a:t>
            </a: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787900" y="3429000"/>
            <a:ext cx="1800225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i="1"/>
              <a:t>Lorem ipsum</a:t>
            </a:r>
            <a:r>
              <a:rPr lang="en-GB" sz="1400"/>
              <a:t> dolor sit amet, consectetuer adipiscing elit, sed diam nonummy nibh euismod tincidunt ut laoreet dolore magna aliquam erat volutpat. Ut wisi enim </a:t>
            </a: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6948488" y="3429000"/>
            <a:ext cx="1800225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400" b="1" i="1"/>
              <a:t>Lorem ipsum</a:t>
            </a:r>
            <a:r>
              <a:rPr lang="en-GB" sz="1400"/>
              <a:t> dolor sit amet,  c on sectetuer adipiscing elit, sed diam nonummy nibh euismod tincidunt ut laoreet dolore magna aliquam erat volutpat. Ut wisi enim </a:t>
            </a: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660400" y="579913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Aligned Left</a:t>
            </a: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3059113" y="57991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Centred</a:t>
            </a: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4829175" y="5799138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Aligned Right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7366000" y="57991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Justified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Bleed </a:t>
            </a:r>
            <a:r>
              <a:rPr lang="en-GB" sz="3200">
                <a:latin typeface="Calibri" pitchFamily="34" charset="0"/>
              </a:rPr>
              <a:t>– When a graphic goes into the margin and off the page</a:t>
            </a:r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779838" y="981075"/>
            <a:ext cx="1511300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4498975" y="981075"/>
            <a:ext cx="7921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24" name="Line 5"/>
          <p:cNvSpPr>
            <a:spLocks noChangeShapeType="1"/>
          </p:cNvSpPr>
          <p:nvPr/>
        </p:nvSpPr>
        <p:spPr bwMode="auto">
          <a:xfrm>
            <a:off x="3851275" y="11255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5" name="Line 6"/>
          <p:cNvSpPr>
            <a:spLocks noChangeShapeType="1"/>
          </p:cNvSpPr>
          <p:nvPr/>
        </p:nvSpPr>
        <p:spPr bwMode="auto">
          <a:xfrm>
            <a:off x="3851275" y="12700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6" name="Line 7"/>
          <p:cNvSpPr>
            <a:spLocks noChangeShapeType="1"/>
          </p:cNvSpPr>
          <p:nvPr/>
        </p:nvSpPr>
        <p:spPr bwMode="auto">
          <a:xfrm>
            <a:off x="3851275" y="14128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7" name="Line 8"/>
          <p:cNvSpPr>
            <a:spLocks noChangeShapeType="1"/>
          </p:cNvSpPr>
          <p:nvPr/>
        </p:nvSpPr>
        <p:spPr bwMode="auto">
          <a:xfrm>
            <a:off x="3851275" y="15573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Line 9"/>
          <p:cNvSpPr>
            <a:spLocks noChangeShapeType="1"/>
          </p:cNvSpPr>
          <p:nvPr/>
        </p:nvSpPr>
        <p:spPr bwMode="auto">
          <a:xfrm>
            <a:off x="3851275" y="17018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Line 10"/>
          <p:cNvSpPr>
            <a:spLocks noChangeShapeType="1"/>
          </p:cNvSpPr>
          <p:nvPr/>
        </p:nvSpPr>
        <p:spPr bwMode="auto">
          <a:xfrm>
            <a:off x="3851275" y="18462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>
            <a:off x="3851275" y="19891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1" name="Line 12"/>
          <p:cNvSpPr>
            <a:spLocks noChangeShapeType="1"/>
          </p:cNvSpPr>
          <p:nvPr/>
        </p:nvSpPr>
        <p:spPr bwMode="auto">
          <a:xfrm>
            <a:off x="3851275" y="21336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2" name="Line 13"/>
          <p:cNvSpPr>
            <a:spLocks noChangeShapeType="1"/>
          </p:cNvSpPr>
          <p:nvPr/>
        </p:nvSpPr>
        <p:spPr bwMode="auto">
          <a:xfrm>
            <a:off x="3851275" y="22780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3" name="Line 14"/>
          <p:cNvSpPr>
            <a:spLocks noChangeShapeType="1"/>
          </p:cNvSpPr>
          <p:nvPr/>
        </p:nvSpPr>
        <p:spPr bwMode="auto">
          <a:xfrm>
            <a:off x="3851275" y="24225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4" name="Line 15"/>
          <p:cNvSpPr>
            <a:spLocks noChangeShapeType="1"/>
          </p:cNvSpPr>
          <p:nvPr/>
        </p:nvSpPr>
        <p:spPr bwMode="auto">
          <a:xfrm>
            <a:off x="3851275" y="25654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5" name="Line 16"/>
          <p:cNvSpPr>
            <a:spLocks noChangeShapeType="1"/>
          </p:cNvSpPr>
          <p:nvPr/>
        </p:nvSpPr>
        <p:spPr bwMode="auto">
          <a:xfrm>
            <a:off x="3851275" y="27098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Line 17"/>
          <p:cNvSpPr>
            <a:spLocks noChangeShapeType="1"/>
          </p:cNvSpPr>
          <p:nvPr/>
        </p:nvSpPr>
        <p:spPr bwMode="auto">
          <a:xfrm>
            <a:off x="4572000" y="17732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Line 18"/>
          <p:cNvSpPr>
            <a:spLocks noChangeShapeType="1"/>
          </p:cNvSpPr>
          <p:nvPr/>
        </p:nvSpPr>
        <p:spPr bwMode="auto">
          <a:xfrm>
            <a:off x="4572000" y="19177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8" name="Line 19"/>
          <p:cNvSpPr>
            <a:spLocks noChangeShapeType="1"/>
          </p:cNvSpPr>
          <p:nvPr/>
        </p:nvSpPr>
        <p:spPr bwMode="auto">
          <a:xfrm>
            <a:off x="4572000" y="20605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9" name="Line 20"/>
          <p:cNvSpPr>
            <a:spLocks noChangeShapeType="1"/>
          </p:cNvSpPr>
          <p:nvPr/>
        </p:nvSpPr>
        <p:spPr bwMode="auto">
          <a:xfrm>
            <a:off x="4572000" y="22050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0" name="Line 21"/>
          <p:cNvSpPr>
            <a:spLocks noChangeShapeType="1"/>
          </p:cNvSpPr>
          <p:nvPr/>
        </p:nvSpPr>
        <p:spPr bwMode="auto">
          <a:xfrm>
            <a:off x="4570413" y="2349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1" name="Line 22"/>
          <p:cNvSpPr>
            <a:spLocks noChangeShapeType="1"/>
          </p:cNvSpPr>
          <p:nvPr/>
        </p:nvSpPr>
        <p:spPr bwMode="auto">
          <a:xfrm>
            <a:off x="4570413" y="24939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2" name="Line 23"/>
          <p:cNvSpPr>
            <a:spLocks noChangeShapeType="1"/>
          </p:cNvSpPr>
          <p:nvPr/>
        </p:nvSpPr>
        <p:spPr bwMode="auto">
          <a:xfrm>
            <a:off x="4570413" y="26368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3" name="Line 24"/>
          <p:cNvSpPr>
            <a:spLocks noChangeShapeType="1"/>
          </p:cNvSpPr>
          <p:nvPr/>
        </p:nvSpPr>
        <p:spPr bwMode="auto">
          <a:xfrm>
            <a:off x="4498975" y="981075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4" name="Line 25"/>
          <p:cNvSpPr>
            <a:spLocks noChangeShapeType="1"/>
          </p:cNvSpPr>
          <p:nvPr/>
        </p:nvSpPr>
        <p:spPr bwMode="auto">
          <a:xfrm flipV="1">
            <a:off x="4498975" y="981075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5" name="Rectangle 26"/>
          <p:cNvSpPr>
            <a:spLocks noChangeArrowheads="1"/>
          </p:cNvSpPr>
          <p:nvPr/>
        </p:nvSpPr>
        <p:spPr bwMode="auto">
          <a:xfrm>
            <a:off x="250825" y="29972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Box </a:t>
            </a:r>
            <a:r>
              <a:rPr lang="en-GB" sz="3200">
                <a:latin typeface="Calibri" pitchFamily="34" charset="0"/>
              </a:rPr>
              <a:t>– </a:t>
            </a:r>
          </a:p>
        </p:txBody>
      </p:sp>
      <p:sp>
        <p:nvSpPr>
          <p:cNvPr id="81946" name="Text Box 27"/>
          <p:cNvSpPr txBox="1">
            <a:spLocks noChangeArrowheads="1"/>
          </p:cNvSpPr>
          <p:nvPr/>
        </p:nvSpPr>
        <p:spPr bwMode="auto">
          <a:xfrm>
            <a:off x="4508500" y="5464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81947" name="Text Box 28"/>
          <p:cNvSpPr txBox="1">
            <a:spLocks noChangeArrowheads="1"/>
          </p:cNvSpPr>
          <p:nvPr/>
        </p:nvSpPr>
        <p:spPr bwMode="auto">
          <a:xfrm>
            <a:off x="3348038" y="3068638"/>
            <a:ext cx="25209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/>
              <a:t>Text which is ruled off on all four sides</a:t>
            </a:r>
          </a:p>
        </p:txBody>
      </p:sp>
      <p:sp>
        <p:nvSpPr>
          <p:cNvPr id="81948" name="Rectangle 29"/>
          <p:cNvSpPr>
            <a:spLocks noChangeArrowheads="1"/>
          </p:cNvSpPr>
          <p:nvPr/>
        </p:nvSpPr>
        <p:spPr bwMode="auto">
          <a:xfrm>
            <a:off x="179388" y="4292600"/>
            <a:ext cx="84978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Caption – </a:t>
            </a:r>
            <a:r>
              <a:rPr lang="en-GB" sz="3200">
                <a:latin typeface="Calibri" pitchFamily="34" charset="0"/>
              </a:rPr>
              <a:t>Descriptive text which accompanies a graphic, normally below it</a:t>
            </a:r>
          </a:p>
        </p:txBody>
      </p:sp>
      <p:sp>
        <p:nvSpPr>
          <p:cNvPr id="81949" name="Rectangle 30"/>
          <p:cNvSpPr>
            <a:spLocks noChangeArrowheads="1"/>
          </p:cNvSpPr>
          <p:nvPr/>
        </p:nvSpPr>
        <p:spPr bwMode="auto">
          <a:xfrm>
            <a:off x="3851275" y="5445125"/>
            <a:ext cx="1081088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50" name="Line 31"/>
          <p:cNvSpPr>
            <a:spLocks noChangeShapeType="1"/>
          </p:cNvSpPr>
          <p:nvPr/>
        </p:nvSpPr>
        <p:spPr bwMode="auto">
          <a:xfrm>
            <a:off x="3851275" y="5445125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1" name="Line 32"/>
          <p:cNvSpPr>
            <a:spLocks noChangeShapeType="1"/>
          </p:cNvSpPr>
          <p:nvPr/>
        </p:nvSpPr>
        <p:spPr bwMode="auto">
          <a:xfrm flipV="1">
            <a:off x="3851275" y="5445125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2" name="Text Box 33"/>
          <p:cNvSpPr txBox="1">
            <a:spLocks noChangeArrowheads="1"/>
          </p:cNvSpPr>
          <p:nvPr/>
        </p:nvSpPr>
        <p:spPr bwMode="auto">
          <a:xfrm>
            <a:off x="3543300" y="625633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Graphic above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3419475" y="1412875"/>
            <a:ext cx="1008063" cy="302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Column </a:t>
            </a:r>
            <a:r>
              <a:rPr lang="en-GB" sz="3200">
                <a:latin typeface="Calibri" pitchFamily="34" charset="0"/>
              </a:rPr>
              <a:t>– Vertical band of text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3419475" y="1412875"/>
            <a:ext cx="2447925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4584700" y="1412875"/>
            <a:ext cx="1282700" cy="1046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49" name="Line 6"/>
          <p:cNvSpPr>
            <a:spLocks noChangeShapeType="1"/>
          </p:cNvSpPr>
          <p:nvPr/>
        </p:nvSpPr>
        <p:spPr bwMode="auto">
          <a:xfrm>
            <a:off x="3535363" y="1646238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>
            <a:off x="3535363" y="1879600"/>
            <a:ext cx="817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1" name="Line 8"/>
          <p:cNvSpPr>
            <a:spLocks noChangeShapeType="1"/>
          </p:cNvSpPr>
          <p:nvPr/>
        </p:nvSpPr>
        <p:spPr bwMode="auto">
          <a:xfrm>
            <a:off x="3535363" y="2109788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2" name="Line 9"/>
          <p:cNvSpPr>
            <a:spLocks noChangeShapeType="1"/>
          </p:cNvSpPr>
          <p:nvPr/>
        </p:nvSpPr>
        <p:spPr bwMode="auto">
          <a:xfrm>
            <a:off x="3535363" y="2343150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Line 10"/>
          <p:cNvSpPr>
            <a:spLocks noChangeShapeType="1"/>
          </p:cNvSpPr>
          <p:nvPr/>
        </p:nvSpPr>
        <p:spPr bwMode="auto">
          <a:xfrm>
            <a:off x="3535363" y="2576513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4" name="Line 11"/>
          <p:cNvSpPr>
            <a:spLocks noChangeShapeType="1"/>
          </p:cNvSpPr>
          <p:nvPr/>
        </p:nvSpPr>
        <p:spPr bwMode="auto">
          <a:xfrm>
            <a:off x="3535363" y="2809875"/>
            <a:ext cx="817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5" name="Line 12"/>
          <p:cNvSpPr>
            <a:spLocks noChangeShapeType="1"/>
          </p:cNvSpPr>
          <p:nvPr/>
        </p:nvSpPr>
        <p:spPr bwMode="auto">
          <a:xfrm>
            <a:off x="3535363" y="3040063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6" name="Line 13"/>
          <p:cNvSpPr>
            <a:spLocks noChangeShapeType="1"/>
          </p:cNvSpPr>
          <p:nvPr/>
        </p:nvSpPr>
        <p:spPr bwMode="auto">
          <a:xfrm>
            <a:off x="3535363" y="3273425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7" name="Line 14"/>
          <p:cNvSpPr>
            <a:spLocks noChangeShapeType="1"/>
          </p:cNvSpPr>
          <p:nvPr/>
        </p:nvSpPr>
        <p:spPr bwMode="auto">
          <a:xfrm>
            <a:off x="3535363" y="3506788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8" name="Line 15"/>
          <p:cNvSpPr>
            <a:spLocks noChangeShapeType="1"/>
          </p:cNvSpPr>
          <p:nvPr/>
        </p:nvSpPr>
        <p:spPr bwMode="auto">
          <a:xfrm>
            <a:off x="3535363" y="3740150"/>
            <a:ext cx="817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9" name="Line 16"/>
          <p:cNvSpPr>
            <a:spLocks noChangeShapeType="1"/>
          </p:cNvSpPr>
          <p:nvPr/>
        </p:nvSpPr>
        <p:spPr bwMode="auto">
          <a:xfrm>
            <a:off x="3535363" y="3970338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0" name="Line 17"/>
          <p:cNvSpPr>
            <a:spLocks noChangeShapeType="1"/>
          </p:cNvSpPr>
          <p:nvPr/>
        </p:nvSpPr>
        <p:spPr bwMode="auto">
          <a:xfrm>
            <a:off x="3535363" y="4203700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1" name="Line 18"/>
          <p:cNvSpPr>
            <a:spLocks noChangeShapeType="1"/>
          </p:cNvSpPr>
          <p:nvPr/>
        </p:nvSpPr>
        <p:spPr bwMode="auto">
          <a:xfrm>
            <a:off x="4906963" y="2754313"/>
            <a:ext cx="8175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2" name="Line 19"/>
          <p:cNvSpPr>
            <a:spLocks noChangeShapeType="1"/>
          </p:cNvSpPr>
          <p:nvPr/>
        </p:nvSpPr>
        <p:spPr bwMode="auto">
          <a:xfrm>
            <a:off x="4906963" y="2987675"/>
            <a:ext cx="817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3" name="Line 20"/>
          <p:cNvSpPr>
            <a:spLocks noChangeShapeType="1"/>
          </p:cNvSpPr>
          <p:nvPr/>
        </p:nvSpPr>
        <p:spPr bwMode="auto">
          <a:xfrm>
            <a:off x="4906963" y="3217863"/>
            <a:ext cx="8175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" name="Line 21"/>
          <p:cNvSpPr>
            <a:spLocks noChangeShapeType="1"/>
          </p:cNvSpPr>
          <p:nvPr/>
        </p:nvSpPr>
        <p:spPr bwMode="auto">
          <a:xfrm>
            <a:off x="4906963" y="3451225"/>
            <a:ext cx="817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5" name="Line 22"/>
          <p:cNvSpPr>
            <a:spLocks noChangeShapeType="1"/>
          </p:cNvSpPr>
          <p:nvPr/>
        </p:nvSpPr>
        <p:spPr bwMode="auto">
          <a:xfrm>
            <a:off x="4905375" y="3684588"/>
            <a:ext cx="817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6" name="Line 23"/>
          <p:cNvSpPr>
            <a:spLocks noChangeShapeType="1"/>
          </p:cNvSpPr>
          <p:nvPr/>
        </p:nvSpPr>
        <p:spPr bwMode="auto">
          <a:xfrm>
            <a:off x="4905375" y="3917950"/>
            <a:ext cx="8175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7" name="Line 24"/>
          <p:cNvSpPr>
            <a:spLocks noChangeShapeType="1"/>
          </p:cNvSpPr>
          <p:nvPr/>
        </p:nvSpPr>
        <p:spPr bwMode="auto">
          <a:xfrm>
            <a:off x="4905375" y="4148138"/>
            <a:ext cx="817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8" name="Line 25"/>
          <p:cNvSpPr>
            <a:spLocks noChangeShapeType="1"/>
          </p:cNvSpPr>
          <p:nvPr/>
        </p:nvSpPr>
        <p:spPr bwMode="auto">
          <a:xfrm>
            <a:off x="4584700" y="1412875"/>
            <a:ext cx="1282700" cy="1046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9" name="Line 26"/>
          <p:cNvSpPr>
            <a:spLocks noChangeShapeType="1"/>
          </p:cNvSpPr>
          <p:nvPr/>
        </p:nvSpPr>
        <p:spPr bwMode="auto">
          <a:xfrm flipV="1">
            <a:off x="4584700" y="1412875"/>
            <a:ext cx="1282700" cy="1046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0" name="Rectangle 27"/>
          <p:cNvSpPr>
            <a:spLocks noChangeArrowheads="1"/>
          </p:cNvSpPr>
          <p:nvPr/>
        </p:nvSpPr>
        <p:spPr bwMode="auto">
          <a:xfrm>
            <a:off x="395288" y="4868863"/>
            <a:ext cx="84978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Column rule </a:t>
            </a:r>
            <a:r>
              <a:rPr lang="en-GB" sz="3200">
                <a:latin typeface="Calibri" pitchFamily="34" charset="0"/>
              </a:rPr>
              <a:t>– Vertical  lines between columns of text</a:t>
            </a:r>
          </a:p>
        </p:txBody>
      </p:sp>
      <p:sp>
        <p:nvSpPr>
          <p:cNvPr id="82971" name="Line 28"/>
          <p:cNvSpPr>
            <a:spLocks noChangeShapeType="1"/>
          </p:cNvSpPr>
          <p:nvPr/>
        </p:nvSpPr>
        <p:spPr bwMode="auto">
          <a:xfrm>
            <a:off x="4643438" y="2708275"/>
            <a:ext cx="0" cy="1512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Cutout </a:t>
            </a:r>
            <a:r>
              <a:rPr lang="en-GB" sz="3200">
                <a:latin typeface="Calibri" pitchFamily="34" charset="0"/>
              </a:rPr>
              <a:t>– A photograph with all the background removed</a:t>
            </a:r>
          </a:p>
        </p:txBody>
      </p:sp>
      <p:pic>
        <p:nvPicPr>
          <p:cNvPr id="83970" name="Picture 3" descr="clipping-path-exper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533" t="7982"/>
          <a:stretch>
            <a:fillRect/>
          </a:stretch>
        </p:blipFill>
        <p:spPr>
          <a:xfrm>
            <a:off x="2979738" y="1306513"/>
            <a:ext cx="2887662" cy="2193925"/>
          </a:xfrm>
        </p:spPr>
      </p:pic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395288" y="3573463"/>
            <a:ext cx="84978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Drop capital </a:t>
            </a:r>
            <a:r>
              <a:rPr lang="en-GB" sz="3200">
                <a:latin typeface="Calibri" pitchFamily="34" charset="0"/>
              </a:rPr>
              <a:t>– Signifies the start of an article. Indents rest of text.</a:t>
            </a:r>
          </a:p>
        </p:txBody>
      </p:sp>
      <p:pic>
        <p:nvPicPr>
          <p:cNvPr id="83972" name="Picture 5" descr="fig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278" t="17384" r="61330" b="17458"/>
          <a:stretch>
            <a:fillRect/>
          </a:stretch>
        </p:blipFill>
        <p:spPr>
          <a:xfrm>
            <a:off x="3276600" y="4652963"/>
            <a:ext cx="2741613" cy="175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Folio </a:t>
            </a:r>
            <a:r>
              <a:rPr lang="en-GB" sz="3200">
                <a:latin typeface="Calibri" pitchFamily="34" charset="0"/>
              </a:rPr>
              <a:t>– page number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250825" y="1196975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Footer </a:t>
            </a:r>
            <a:r>
              <a:rPr lang="en-GB" sz="3200">
                <a:latin typeface="Calibri" pitchFamily="34" charset="0"/>
              </a:rPr>
              <a:t>– Text at the bottom of the page which repeats through the document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250825" y="25654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Gutter </a:t>
            </a:r>
            <a:r>
              <a:rPr lang="en-GB" sz="3200">
                <a:latin typeface="Calibri" pitchFamily="34" charset="0"/>
              </a:rPr>
              <a:t>– The space between columns on a page</a:t>
            </a: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4427538" y="4365625"/>
            <a:ext cx="431800" cy="19446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3419475" y="3284538"/>
            <a:ext cx="2447925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4584700" y="3284538"/>
            <a:ext cx="1282700" cy="104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4999" name="Line 8"/>
          <p:cNvSpPr>
            <a:spLocks noChangeShapeType="1"/>
          </p:cNvSpPr>
          <p:nvPr/>
        </p:nvSpPr>
        <p:spPr bwMode="auto">
          <a:xfrm>
            <a:off x="3535363" y="3517900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0" name="Line 9"/>
          <p:cNvSpPr>
            <a:spLocks noChangeShapeType="1"/>
          </p:cNvSpPr>
          <p:nvPr/>
        </p:nvSpPr>
        <p:spPr bwMode="auto">
          <a:xfrm>
            <a:off x="3535363" y="3751263"/>
            <a:ext cx="8175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1" name="Line 10"/>
          <p:cNvSpPr>
            <a:spLocks noChangeShapeType="1"/>
          </p:cNvSpPr>
          <p:nvPr/>
        </p:nvSpPr>
        <p:spPr bwMode="auto">
          <a:xfrm>
            <a:off x="3535363" y="3981450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2" name="Line 11"/>
          <p:cNvSpPr>
            <a:spLocks noChangeShapeType="1"/>
          </p:cNvSpPr>
          <p:nvPr/>
        </p:nvSpPr>
        <p:spPr bwMode="auto">
          <a:xfrm>
            <a:off x="3535363" y="4214813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3" name="Line 12"/>
          <p:cNvSpPr>
            <a:spLocks noChangeShapeType="1"/>
          </p:cNvSpPr>
          <p:nvPr/>
        </p:nvSpPr>
        <p:spPr bwMode="auto">
          <a:xfrm>
            <a:off x="3535363" y="4448175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4" name="Line 13"/>
          <p:cNvSpPr>
            <a:spLocks noChangeShapeType="1"/>
          </p:cNvSpPr>
          <p:nvPr/>
        </p:nvSpPr>
        <p:spPr bwMode="auto">
          <a:xfrm>
            <a:off x="3535363" y="4681538"/>
            <a:ext cx="8175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5" name="Line 14"/>
          <p:cNvSpPr>
            <a:spLocks noChangeShapeType="1"/>
          </p:cNvSpPr>
          <p:nvPr/>
        </p:nvSpPr>
        <p:spPr bwMode="auto">
          <a:xfrm>
            <a:off x="3535363" y="4911725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6" name="Line 15"/>
          <p:cNvSpPr>
            <a:spLocks noChangeShapeType="1"/>
          </p:cNvSpPr>
          <p:nvPr/>
        </p:nvSpPr>
        <p:spPr bwMode="auto">
          <a:xfrm>
            <a:off x="3535363" y="5145088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7" name="Line 16"/>
          <p:cNvSpPr>
            <a:spLocks noChangeShapeType="1"/>
          </p:cNvSpPr>
          <p:nvPr/>
        </p:nvSpPr>
        <p:spPr bwMode="auto">
          <a:xfrm>
            <a:off x="3535363" y="5378450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8" name="Line 17"/>
          <p:cNvSpPr>
            <a:spLocks noChangeShapeType="1"/>
          </p:cNvSpPr>
          <p:nvPr/>
        </p:nvSpPr>
        <p:spPr bwMode="auto">
          <a:xfrm>
            <a:off x="3535363" y="5611813"/>
            <a:ext cx="8175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9" name="Line 18"/>
          <p:cNvSpPr>
            <a:spLocks noChangeShapeType="1"/>
          </p:cNvSpPr>
          <p:nvPr/>
        </p:nvSpPr>
        <p:spPr bwMode="auto">
          <a:xfrm>
            <a:off x="3535363" y="5842000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0" name="Line 19"/>
          <p:cNvSpPr>
            <a:spLocks noChangeShapeType="1"/>
          </p:cNvSpPr>
          <p:nvPr/>
        </p:nvSpPr>
        <p:spPr bwMode="auto">
          <a:xfrm>
            <a:off x="3535363" y="6075363"/>
            <a:ext cx="8175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1" name="Line 20"/>
          <p:cNvSpPr>
            <a:spLocks noChangeShapeType="1"/>
          </p:cNvSpPr>
          <p:nvPr/>
        </p:nvSpPr>
        <p:spPr bwMode="auto">
          <a:xfrm>
            <a:off x="4906963" y="4625975"/>
            <a:ext cx="817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2" name="Line 21"/>
          <p:cNvSpPr>
            <a:spLocks noChangeShapeType="1"/>
          </p:cNvSpPr>
          <p:nvPr/>
        </p:nvSpPr>
        <p:spPr bwMode="auto">
          <a:xfrm>
            <a:off x="4906963" y="4859338"/>
            <a:ext cx="8175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3" name="Line 22"/>
          <p:cNvSpPr>
            <a:spLocks noChangeShapeType="1"/>
          </p:cNvSpPr>
          <p:nvPr/>
        </p:nvSpPr>
        <p:spPr bwMode="auto">
          <a:xfrm>
            <a:off x="4906963" y="5089525"/>
            <a:ext cx="817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4" name="Line 23"/>
          <p:cNvSpPr>
            <a:spLocks noChangeShapeType="1"/>
          </p:cNvSpPr>
          <p:nvPr/>
        </p:nvSpPr>
        <p:spPr bwMode="auto">
          <a:xfrm>
            <a:off x="4906963" y="5322888"/>
            <a:ext cx="8175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5" name="Line 24"/>
          <p:cNvSpPr>
            <a:spLocks noChangeShapeType="1"/>
          </p:cNvSpPr>
          <p:nvPr/>
        </p:nvSpPr>
        <p:spPr bwMode="auto">
          <a:xfrm>
            <a:off x="4905375" y="5556250"/>
            <a:ext cx="8175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6" name="Line 25"/>
          <p:cNvSpPr>
            <a:spLocks noChangeShapeType="1"/>
          </p:cNvSpPr>
          <p:nvPr/>
        </p:nvSpPr>
        <p:spPr bwMode="auto">
          <a:xfrm>
            <a:off x="4905375" y="5789613"/>
            <a:ext cx="817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7" name="Line 26"/>
          <p:cNvSpPr>
            <a:spLocks noChangeShapeType="1"/>
          </p:cNvSpPr>
          <p:nvPr/>
        </p:nvSpPr>
        <p:spPr bwMode="auto">
          <a:xfrm>
            <a:off x="4905375" y="6019800"/>
            <a:ext cx="8175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8" name="Line 27"/>
          <p:cNvSpPr>
            <a:spLocks noChangeShapeType="1"/>
          </p:cNvSpPr>
          <p:nvPr/>
        </p:nvSpPr>
        <p:spPr bwMode="auto">
          <a:xfrm>
            <a:off x="4584700" y="3284538"/>
            <a:ext cx="12827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9" name="Line 28"/>
          <p:cNvSpPr>
            <a:spLocks noChangeShapeType="1"/>
          </p:cNvSpPr>
          <p:nvPr/>
        </p:nvSpPr>
        <p:spPr bwMode="auto">
          <a:xfrm flipV="1">
            <a:off x="4584700" y="3284538"/>
            <a:ext cx="12827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Hard Copy </a:t>
            </a:r>
            <a:r>
              <a:rPr lang="en-GB" sz="3200">
                <a:latin typeface="Calibri" pitchFamily="34" charset="0"/>
              </a:rPr>
              <a:t>– Any copy of drawings, or documents, produced on a printer, or plotter.</a:t>
            </a: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250825" y="14859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Header</a:t>
            </a:r>
            <a:r>
              <a:rPr lang="en-GB" sz="3200">
                <a:latin typeface="Calibri" pitchFamily="34" charset="0"/>
              </a:rPr>
              <a:t>– Text at the top of the page which repeats through the document</a:t>
            </a: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250825" y="25654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Headline </a:t>
            </a:r>
            <a:r>
              <a:rPr lang="en-GB" sz="3200">
                <a:latin typeface="Calibri" pitchFamily="34" charset="0"/>
              </a:rPr>
              <a:t>– Line or lines of type set in a display (large) size of type and placed above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>
                <a:latin typeface="Calibri" pitchFamily="34" charset="0"/>
              </a:rPr>
              <a:t>accompanying text</a:t>
            </a:r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1187450" y="4365625"/>
            <a:ext cx="1871663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5435600" y="4292600"/>
            <a:ext cx="1871663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1187450" y="4365625"/>
            <a:ext cx="1366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Header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5724525" y="4364038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HEADLINE</a:t>
            </a:r>
          </a:p>
        </p:txBody>
      </p:sp>
      <p:sp>
        <p:nvSpPr>
          <p:cNvPr id="86024" name="Line 9"/>
          <p:cNvSpPr>
            <a:spLocks noChangeShapeType="1"/>
          </p:cNvSpPr>
          <p:nvPr/>
        </p:nvSpPr>
        <p:spPr bwMode="auto">
          <a:xfrm>
            <a:off x="1401763" y="48688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Line 10"/>
          <p:cNvSpPr>
            <a:spLocks noChangeShapeType="1"/>
          </p:cNvSpPr>
          <p:nvPr/>
        </p:nvSpPr>
        <p:spPr bwMode="auto">
          <a:xfrm>
            <a:off x="1401763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6" name="Line 11"/>
          <p:cNvSpPr>
            <a:spLocks noChangeShapeType="1"/>
          </p:cNvSpPr>
          <p:nvPr/>
        </p:nvSpPr>
        <p:spPr bwMode="auto">
          <a:xfrm>
            <a:off x="1401763" y="54451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7" name="Line 12"/>
          <p:cNvSpPr>
            <a:spLocks noChangeShapeType="1"/>
          </p:cNvSpPr>
          <p:nvPr/>
        </p:nvSpPr>
        <p:spPr bwMode="auto">
          <a:xfrm>
            <a:off x="1401763" y="57324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8" name="Line 13"/>
          <p:cNvSpPr>
            <a:spLocks noChangeShapeType="1"/>
          </p:cNvSpPr>
          <p:nvPr/>
        </p:nvSpPr>
        <p:spPr bwMode="auto">
          <a:xfrm>
            <a:off x="1401763" y="60213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9" name="Line 14"/>
          <p:cNvSpPr>
            <a:spLocks noChangeShapeType="1"/>
          </p:cNvSpPr>
          <p:nvPr/>
        </p:nvSpPr>
        <p:spPr bwMode="auto">
          <a:xfrm>
            <a:off x="1401763" y="63087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Line 15"/>
          <p:cNvSpPr>
            <a:spLocks noChangeShapeType="1"/>
          </p:cNvSpPr>
          <p:nvPr/>
        </p:nvSpPr>
        <p:spPr bwMode="auto">
          <a:xfrm>
            <a:off x="2266950" y="48688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1" name="Line 16"/>
          <p:cNvSpPr>
            <a:spLocks noChangeShapeType="1"/>
          </p:cNvSpPr>
          <p:nvPr/>
        </p:nvSpPr>
        <p:spPr bwMode="auto">
          <a:xfrm>
            <a:off x="2266950" y="51577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Line 17"/>
          <p:cNvSpPr>
            <a:spLocks noChangeShapeType="1"/>
          </p:cNvSpPr>
          <p:nvPr/>
        </p:nvSpPr>
        <p:spPr bwMode="auto">
          <a:xfrm>
            <a:off x="2266950" y="54451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Line 18"/>
          <p:cNvSpPr>
            <a:spLocks noChangeShapeType="1"/>
          </p:cNvSpPr>
          <p:nvPr/>
        </p:nvSpPr>
        <p:spPr bwMode="auto">
          <a:xfrm>
            <a:off x="2266950" y="57324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Line 19"/>
          <p:cNvSpPr>
            <a:spLocks noChangeShapeType="1"/>
          </p:cNvSpPr>
          <p:nvPr/>
        </p:nvSpPr>
        <p:spPr bwMode="auto">
          <a:xfrm>
            <a:off x="2266950" y="60213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5" name="Line 20"/>
          <p:cNvSpPr>
            <a:spLocks noChangeShapeType="1"/>
          </p:cNvSpPr>
          <p:nvPr/>
        </p:nvSpPr>
        <p:spPr bwMode="auto">
          <a:xfrm>
            <a:off x="2266950" y="63087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6" name="Line 21"/>
          <p:cNvSpPr>
            <a:spLocks noChangeShapeType="1"/>
          </p:cNvSpPr>
          <p:nvPr/>
        </p:nvSpPr>
        <p:spPr bwMode="auto">
          <a:xfrm>
            <a:off x="5651500" y="48688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7" name="Line 22"/>
          <p:cNvSpPr>
            <a:spLocks noChangeShapeType="1"/>
          </p:cNvSpPr>
          <p:nvPr/>
        </p:nvSpPr>
        <p:spPr bwMode="auto">
          <a:xfrm>
            <a:off x="5651500" y="51577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8" name="Line 23"/>
          <p:cNvSpPr>
            <a:spLocks noChangeShapeType="1"/>
          </p:cNvSpPr>
          <p:nvPr/>
        </p:nvSpPr>
        <p:spPr bwMode="auto">
          <a:xfrm>
            <a:off x="5651500" y="54451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9" name="Line 24"/>
          <p:cNvSpPr>
            <a:spLocks noChangeShapeType="1"/>
          </p:cNvSpPr>
          <p:nvPr/>
        </p:nvSpPr>
        <p:spPr bwMode="auto">
          <a:xfrm>
            <a:off x="5651500" y="57324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0" name="Line 25"/>
          <p:cNvSpPr>
            <a:spLocks noChangeShapeType="1"/>
          </p:cNvSpPr>
          <p:nvPr/>
        </p:nvSpPr>
        <p:spPr bwMode="auto">
          <a:xfrm>
            <a:off x="5651500" y="60213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1" name="Line 26"/>
          <p:cNvSpPr>
            <a:spLocks noChangeShapeType="1"/>
          </p:cNvSpPr>
          <p:nvPr/>
        </p:nvSpPr>
        <p:spPr bwMode="auto">
          <a:xfrm>
            <a:off x="5651500" y="63087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2" name="Line 27"/>
          <p:cNvSpPr>
            <a:spLocks noChangeShapeType="1"/>
          </p:cNvSpPr>
          <p:nvPr/>
        </p:nvSpPr>
        <p:spPr bwMode="auto">
          <a:xfrm>
            <a:off x="6516688" y="48688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3" name="Line 28"/>
          <p:cNvSpPr>
            <a:spLocks noChangeShapeType="1"/>
          </p:cNvSpPr>
          <p:nvPr/>
        </p:nvSpPr>
        <p:spPr bwMode="auto">
          <a:xfrm>
            <a:off x="651668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4" name="Line 29"/>
          <p:cNvSpPr>
            <a:spLocks noChangeShapeType="1"/>
          </p:cNvSpPr>
          <p:nvPr/>
        </p:nvSpPr>
        <p:spPr bwMode="auto">
          <a:xfrm>
            <a:off x="6516688" y="54451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Line 30"/>
          <p:cNvSpPr>
            <a:spLocks noChangeShapeType="1"/>
          </p:cNvSpPr>
          <p:nvPr/>
        </p:nvSpPr>
        <p:spPr bwMode="auto">
          <a:xfrm>
            <a:off x="6516688" y="57324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6" name="Line 31"/>
          <p:cNvSpPr>
            <a:spLocks noChangeShapeType="1"/>
          </p:cNvSpPr>
          <p:nvPr/>
        </p:nvSpPr>
        <p:spPr bwMode="auto">
          <a:xfrm>
            <a:off x="6516688" y="60213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7" name="Line 32"/>
          <p:cNvSpPr>
            <a:spLocks noChangeShapeType="1"/>
          </p:cNvSpPr>
          <p:nvPr/>
        </p:nvSpPr>
        <p:spPr bwMode="auto">
          <a:xfrm>
            <a:off x="6516688" y="63087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Highlight (DTP) </a:t>
            </a:r>
            <a:r>
              <a:rPr lang="en-GB" sz="3200">
                <a:latin typeface="Calibri" pitchFamily="34" charset="0"/>
              </a:rPr>
              <a:t>– Method of selecting text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250825" y="32131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Highlight (IP) </a:t>
            </a:r>
            <a:r>
              <a:rPr lang="en-GB" sz="3200">
                <a:latin typeface="Calibri" pitchFamily="34" charset="0"/>
              </a:rPr>
              <a:t>– light reflected on an object</a:t>
            </a:r>
          </a:p>
        </p:txBody>
      </p:sp>
      <p:pic>
        <p:nvPicPr>
          <p:cNvPr id="870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215" t="33574" r="35571" b="46223"/>
          <a:stretch>
            <a:fillRect/>
          </a:stretch>
        </p:blipFill>
        <p:spPr>
          <a:xfrm>
            <a:off x="1403350" y="1052513"/>
            <a:ext cx="5688013" cy="1839912"/>
          </a:xfrm>
        </p:spPr>
      </p:pic>
      <p:pic>
        <p:nvPicPr>
          <p:cNvPr id="87044" name="Picture 5" descr="one-shiny-cylin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3860800"/>
            <a:ext cx="2376487" cy="2376488"/>
          </a:xfrm>
        </p:spPr>
      </p:pic>
      <p:sp>
        <p:nvSpPr>
          <p:cNvPr id="87045" name="Line 6"/>
          <p:cNvSpPr>
            <a:spLocks noChangeShapeType="1"/>
          </p:cNvSpPr>
          <p:nvPr/>
        </p:nvSpPr>
        <p:spPr bwMode="auto">
          <a:xfrm flipH="1">
            <a:off x="4500563" y="4292600"/>
            <a:ext cx="720725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Input-</a:t>
            </a:r>
            <a:r>
              <a:rPr lang="en-GB" sz="3200">
                <a:latin typeface="Calibri" pitchFamily="34" charset="0"/>
              </a:rPr>
              <a:t>Common inputs include: scanner, mouse, keyboard, graphics tablet</a:t>
            </a:r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250825" y="14859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Italic</a:t>
            </a:r>
            <a:r>
              <a:rPr lang="en-GB" sz="3200">
                <a:latin typeface="Calibri" pitchFamily="34" charset="0"/>
              </a:rPr>
              <a:t>– </a:t>
            </a:r>
            <a:r>
              <a:rPr lang="en-GB" sz="3200" i="1">
                <a:latin typeface="Calibri" pitchFamily="34" charset="0"/>
              </a:rPr>
              <a:t>Type of lettering where characters slope to the right</a:t>
            </a: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250825" y="25654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Landscape </a:t>
            </a:r>
            <a:r>
              <a:rPr lang="en-GB" sz="3200">
                <a:latin typeface="Calibri" pitchFamily="34" charset="0"/>
              </a:rPr>
              <a:t>– Page layout where the widest side is horizontal</a:t>
            </a:r>
          </a:p>
        </p:txBody>
      </p:sp>
      <p:pic>
        <p:nvPicPr>
          <p:cNvPr id="88068" name="Picture 5" descr="ipad-layout-basic-desig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43201" t="-2063" b="19719"/>
          <a:stretch>
            <a:fillRect/>
          </a:stretch>
        </p:blipFill>
        <p:spPr>
          <a:xfrm>
            <a:off x="2843213" y="3573463"/>
            <a:ext cx="3024187" cy="265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Leaf </a:t>
            </a:r>
            <a:r>
              <a:rPr lang="en-GB" sz="3200">
                <a:latin typeface="Calibri" pitchFamily="34" charset="0"/>
              </a:rPr>
              <a:t>– A single sheet with a page on each side.</a:t>
            </a: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250825" y="1125538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Margins</a:t>
            </a:r>
            <a:r>
              <a:rPr lang="en-GB" sz="3200">
                <a:latin typeface="Calibri" pitchFamily="34" charset="0"/>
              </a:rPr>
              <a:t>– Area of white space around a printed page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250825" y="2205038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Montage </a:t>
            </a:r>
            <a:r>
              <a:rPr lang="en-GB" sz="3200">
                <a:latin typeface="Calibri" pitchFamily="34" charset="0"/>
              </a:rPr>
              <a:t>– Lots of pictures put together to form one picture</a:t>
            </a: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250825" y="314166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Portrait - </a:t>
            </a:r>
            <a:r>
              <a:rPr lang="en-GB" sz="3200">
                <a:latin typeface="Calibri" pitchFamily="34" charset="0"/>
              </a:rPr>
              <a:t>A page layout function which arranges the page so that its widest side is vertical</a:t>
            </a:r>
          </a:p>
        </p:txBody>
      </p:sp>
      <p:pic>
        <p:nvPicPr>
          <p:cNvPr id="89093" name="Picture 6" descr="ipad-layout-basic-desig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-3828" t="-2063" r="55521" b="-3687"/>
          <a:stretch>
            <a:fillRect/>
          </a:stretch>
        </p:blipFill>
        <p:spPr>
          <a:xfrm>
            <a:off x="3205163" y="4149725"/>
            <a:ext cx="2087562" cy="257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Printers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>
                <a:latin typeface="Calibri" pitchFamily="34" charset="0"/>
              </a:rPr>
              <a:t>An output device for obtaining hard copy of drawings and documents.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50825" y="25654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Ink Jet - </a:t>
            </a:r>
            <a:r>
              <a:rPr lang="en-GB" sz="3200">
                <a:latin typeface="Calibri" pitchFamily="34" charset="0"/>
              </a:rPr>
              <a:t> ‘draws’ the characters by squirting ink at the paper from a fine jet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50825" y="42926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Laser </a:t>
            </a:r>
            <a:r>
              <a:rPr lang="en-GB" sz="3200">
                <a:latin typeface="Calibri" pitchFamily="34" charset="0"/>
              </a:rPr>
              <a:t>– Laser printers use a laser beam focussed on an electrically charged drum which forces the ink to follow the light pattern to form the image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Dimensioning</a:t>
            </a:r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2343150" y="2478088"/>
            <a:ext cx="1782763" cy="2038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4125913" y="3409950"/>
            <a:ext cx="1538287" cy="1106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5720" name="Line 9"/>
          <p:cNvSpPr>
            <a:spLocks noChangeShapeType="1"/>
          </p:cNvSpPr>
          <p:nvPr/>
        </p:nvSpPr>
        <p:spPr bwMode="auto">
          <a:xfrm>
            <a:off x="2343150" y="1954213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1" name="Line 11"/>
          <p:cNvSpPr>
            <a:spLocks noChangeShapeType="1"/>
          </p:cNvSpPr>
          <p:nvPr/>
        </p:nvSpPr>
        <p:spPr bwMode="auto">
          <a:xfrm>
            <a:off x="4140200" y="224472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22" name="Line 12"/>
          <p:cNvSpPr>
            <a:spLocks noChangeShapeType="1"/>
          </p:cNvSpPr>
          <p:nvPr/>
        </p:nvSpPr>
        <p:spPr bwMode="auto">
          <a:xfrm flipV="1">
            <a:off x="4125913" y="1954213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3" name="Line 14"/>
          <p:cNvSpPr>
            <a:spLocks noChangeShapeType="1"/>
          </p:cNvSpPr>
          <p:nvPr/>
        </p:nvSpPr>
        <p:spPr bwMode="auto">
          <a:xfrm flipH="1">
            <a:off x="4211638" y="2478088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4" name="Line 15"/>
          <p:cNvSpPr>
            <a:spLocks noChangeShapeType="1"/>
          </p:cNvSpPr>
          <p:nvPr/>
        </p:nvSpPr>
        <p:spPr bwMode="auto">
          <a:xfrm flipH="1">
            <a:off x="6011863" y="4516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5" name="Line 16"/>
          <p:cNvSpPr>
            <a:spLocks noChangeShapeType="1"/>
          </p:cNvSpPr>
          <p:nvPr/>
        </p:nvSpPr>
        <p:spPr bwMode="auto">
          <a:xfrm>
            <a:off x="6537325" y="2478088"/>
            <a:ext cx="0" cy="203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26" name="Line 17"/>
          <p:cNvSpPr>
            <a:spLocks noChangeShapeType="1"/>
          </p:cNvSpPr>
          <p:nvPr/>
        </p:nvSpPr>
        <p:spPr bwMode="auto">
          <a:xfrm flipH="1">
            <a:off x="5713413" y="3409950"/>
            <a:ext cx="369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7" name="Line 18"/>
          <p:cNvSpPr>
            <a:spLocks noChangeShapeType="1"/>
          </p:cNvSpPr>
          <p:nvPr/>
        </p:nvSpPr>
        <p:spPr bwMode="auto">
          <a:xfrm flipH="1">
            <a:off x="5778500" y="4516438"/>
            <a:ext cx="306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8" name="Line 19"/>
          <p:cNvSpPr>
            <a:spLocks noChangeShapeType="1"/>
          </p:cNvSpPr>
          <p:nvPr/>
        </p:nvSpPr>
        <p:spPr bwMode="auto">
          <a:xfrm>
            <a:off x="5961063" y="3409950"/>
            <a:ext cx="0" cy="110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31" name="Text Box 22"/>
          <p:cNvSpPr txBox="1">
            <a:spLocks noChangeArrowheads="1"/>
          </p:cNvSpPr>
          <p:nvPr/>
        </p:nvSpPr>
        <p:spPr bwMode="auto">
          <a:xfrm>
            <a:off x="3019425" y="18907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50</a:t>
            </a:r>
          </a:p>
        </p:txBody>
      </p:sp>
      <p:sp>
        <p:nvSpPr>
          <p:cNvPr id="115733" name="Text Box 25"/>
          <p:cNvSpPr txBox="1">
            <a:spLocks noChangeArrowheads="1"/>
          </p:cNvSpPr>
          <p:nvPr/>
        </p:nvSpPr>
        <p:spPr bwMode="auto">
          <a:xfrm rot="-5400000">
            <a:off x="6126957" y="3304381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70</a:t>
            </a:r>
          </a:p>
        </p:txBody>
      </p:sp>
      <p:sp>
        <p:nvSpPr>
          <p:cNvPr id="115734" name="Text Box 26"/>
          <p:cNvSpPr txBox="1">
            <a:spLocks noChangeArrowheads="1"/>
          </p:cNvSpPr>
          <p:nvPr/>
        </p:nvSpPr>
        <p:spPr bwMode="auto">
          <a:xfrm rot="-5400000">
            <a:off x="5612607" y="3767931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35</a:t>
            </a:r>
          </a:p>
        </p:txBody>
      </p:sp>
      <p:sp>
        <p:nvSpPr>
          <p:cNvPr id="115735" name="Text Box 27"/>
          <p:cNvSpPr txBox="1">
            <a:spLocks noChangeArrowheads="1"/>
          </p:cNvSpPr>
          <p:nvPr/>
        </p:nvSpPr>
        <p:spPr bwMode="auto">
          <a:xfrm>
            <a:off x="250825" y="126841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Chain dimensioning</a:t>
            </a:r>
          </a:p>
        </p:txBody>
      </p:sp>
      <p:sp>
        <p:nvSpPr>
          <p:cNvPr id="115736" name="Line 28"/>
          <p:cNvSpPr>
            <a:spLocks noChangeShapeType="1"/>
          </p:cNvSpPr>
          <p:nvPr/>
        </p:nvSpPr>
        <p:spPr bwMode="auto">
          <a:xfrm flipH="1" flipV="1">
            <a:off x="6896100" y="4797425"/>
            <a:ext cx="412750" cy="287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37" name="Line 29"/>
          <p:cNvSpPr>
            <a:spLocks noChangeShapeType="1"/>
          </p:cNvSpPr>
          <p:nvPr/>
        </p:nvSpPr>
        <p:spPr bwMode="auto">
          <a:xfrm>
            <a:off x="2219325" y="1603375"/>
            <a:ext cx="246063" cy="292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47" name="Line 11"/>
          <p:cNvSpPr>
            <a:spLocks noChangeShapeType="1"/>
          </p:cNvSpPr>
          <p:nvPr/>
        </p:nvSpPr>
        <p:spPr bwMode="auto">
          <a:xfrm>
            <a:off x="2343150" y="2244725"/>
            <a:ext cx="1782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48" name="Line 12"/>
          <p:cNvSpPr>
            <a:spLocks noChangeShapeType="1"/>
          </p:cNvSpPr>
          <p:nvPr/>
        </p:nvSpPr>
        <p:spPr bwMode="auto">
          <a:xfrm flipV="1">
            <a:off x="5651500" y="19891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9" name="Text Box 22"/>
          <p:cNvSpPr txBox="1">
            <a:spLocks noChangeArrowheads="1"/>
          </p:cNvSpPr>
          <p:nvPr/>
        </p:nvSpPr>
        <p:spPr bwMode="auto">
          <a:xfrm>
            <a:off x="4637088" y="18446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50</a:t>
            </a:r>
          </a:p>
        </p:txBody>
      </p:sp>
      <p:sp>
        <p:nvSpPr>
          <p:cNvPr id="115750" name="Text Box 38"/>
          <p:cNvSpPr txBox="1">
            <a:spLocks noChangeArrowheads="1"/>
          </p:cNvSpPr>
          <p:nvPr/>
        </p:nvSpPr>
        <p:spPr bwMode="auto">
          <a:xfrm>
            <a:off x="7288213" y="5176838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Parallel</a:t>
            </a:r>
          </a:p>
          <a:p>
            <a:r>
              <a:rPr lang="en-GB" b="1"/>
              <a:t>dimensioning</a:t>
            </a:r>
          </a:p>
        </p:txBody>
      </p:sp>
      <p:sp>
        <p:nvSpPr>
          <p:cNvPr id="115751" name="Text Box 39"/>
          <p:cNvSpPr txBox="1">
            <a:spLocks noChangeArrowheads="1"/>
          </p:cNvSpPr>
          <p:nvPr/>
        </p:nvSpPr>
        <p:spPr bwMode="auto">
          <a:xfrm>
            <a:off x="7000875" y="1720850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Biggest dimension </a:t>
            </a:r>
          </a:p>
          <a:p>
            <a:r>
              <a:rPr lang="en-GB"/>
              <a:t>to the outside</a:t>
            </a:r>
          </a:p>
        </p:txBody>
      </p:sp>
      <p:sp>
        <p:nvSpPr>
          <p:cNvPr id="115752" name="Line 29"/>
          <p:cNvSpPr>
            <a:spLocks noChangeShapeType="1"/>
          </p:cNvSpPr>
          <p:nvPr/>
        </p:nvSpPr>
        <p:spPr bwMode="auto">
          <a:xfrm flipH="1">
            <a:off x="6732588" y="2349500"/>
            <a:ext cx="360362" cy="287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Group 2"/>
          <p:cNvGraphicFramePr>
            <a:graphicFrameLocks noGrp="1"/>
          </p:cNvGraphicFramePr>
          <p:nvPr>
            <p:ph/>
          </p:nvPr>
        </p:nvGraphicFramePr>
        <p:xfrm>
          <a:off x="457200" y="1363663"/>
          <a:ext cx="8229600" cy="41529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Ink Jet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Cheaper to 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Expensive to buy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Replacing cartridges more often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Works out cheaper for large print runs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Better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60" name="Text Box 25"/>
          <p:cNvSpPr txBox="1">
            <a:spLocks noChangeArrowheads="1"/>
          </p:cNvSpPr>
          <p:nvPr/>
        </p:nvSpPr>
        <p:spPr bwMode="auto">
          <a:xfrm>
            <a:off x="2051050" y="333375"/>
            <a:ext cx="5349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Advantages / 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Plotters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>
                <a:latin typeface="Calibri" pitchFamily="34" charset="0"/>
              </a:rPr>
              <a:t>An output device for obtaining hard copy of drawings</a:t>
            </a:r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250825" y="1989138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Flat bed – </a:t>
            </a:r>
            <a:r>
              <a:rPr lang="en-GB" sz="3200">
                <a:latin typeface="Calibri" pitchFamily="34" charset="0"/>
              </a:rPr>
              <a:t>pen moves up and down and side to side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50825" y="314166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Drum </a:t>
            </a:r>
            <a:r>
              <a:rPr lang="en-GB" sz="3200">
                <a:latin typeface="Calibri" pitchFamily="34" charset="0"/>
              </a:rPr>
              <a:t>– pen moves side to side and paper is fed back and forth</a:t>
            </a:r>
          </a:p>
        </p:txBody>
      </p:sp>
      <p:pic>
        <p:nvPicPr>
          <p:cNvPr id="92164" name="Picture 5" descr="_PLOTTER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59113" y="3860800"/>
            <a:ext cx="3114675" cy="252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2339975" y="260350"/>
            <a:ext cx="2808288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Reverse </a:t>
            </a:r>
            <a:r>
              <a:rPr lang="en-GB" sz="3200">
                <a:latin typeface="Calibri" pitchFamily="34" charset="0"/>
              </a:rPr>
              <a:t>– </a:t>
            </a: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White on black</a:t>
            </a: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250825" y="981075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Rule</a:t>
            </a:r>
            <a:r>
              <a:rPr lang="en-GB" sz="3200">
                <a:latin typeface="Calibri" pitchFamily="34" charset="0"/>
              </a:rPr>
              <a:t>– a line</a:t>
            </a: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250825" y="17002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Sans Serif </a:t>
            </a:r>
            <a:r>
              <a:rPr lang="en-GB" sz="3200">
                <a:latin typeface="Calibri" pitchFamily="34" charset="0"/>
              </a:rPr>
              <a:t>– Font with no serifs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1619250" y="3500438"/>
            <a:ext cx="1800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0"/>
              <a:t>A</a:t>
            </a:r>
          </a:p>
        </p:txBody>
      </p:sp>
      <p:sp>
        <p:nvSpPr>
          <p:cNvPr id="93190" name="Text Box 7"/>
          <p:cNvSpPr txBox="1">
            <a:spLocks noChangeArrowheads="1"/>
          </p:cNvSpPr>
          <p:nvPr/>
        </p:nvSpPr>
        <p:spPr bwMode="auto">
          <a:xfrm>
            <a:off x="5292725" y="3429000"/>
            <a:ext cx="1800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0">
                <a:latin typeface="Times New Roman" pitchFamily="18" charset="0"/>
              </a:rPr>
              <a:t>A</a:t>
            </a:r>
          </a:p>
        </p:txBody>
      </p:sp>
      <p:sp>
        <p:nvSpPr>
          <p:cNvPr id="93191" name="Rectangle 8"/>
          <p:cNvSpPr>
            <a:spLocks noChangeArrowheads="1"/>
          </p:cNvSpPr>
          <p:nvPr/>
        </p:nvSpPr>
        <p:spPr bwMode="auto">
          <a:xfrm>
            <a:off x="250825" y="25654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Serif </a:t>
            </a:r>
            <a:r>
              <a:rPr lang="en-GB" sz="3200">
                <a:latin typeface="Calibri" pitchFamily="34" charset="0"/>
              </a:rPr>
              <a:t>– Strokes at the end of letters</a:t>
            </a:r>
          </a:p>
        </p:txBody>
      </p:sp>
      <p:sp>
        <p:nvSpPr>
          <p:cNvPr id="93192" name="Line 9"/>
          <p:cNvSpPr>
            <a:spLocks noChangeShapeType="1"/>
          </p:cNvSpPr>
          <p:nvPr/>
        </p:nvSpPr>
        <p:spPr bwMode="auto">
          <a:xfrm flipV="1">
            <a:off x="4716463" y="5157788"/>
            <a:ext cx="64770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Line 10"/>
          <p:cNvSpPr>
            <a:spLocks noChangeShapeType="1"/>
          </p:cNvSpPr>
          <p:nvPr/>
        </p:nvSpPr>
        <p:spPr bwMode="auto">
          <a:xfrm flipH="1" flipV="1">
            <a:off x="6588125" y="5229225"/>
            <a:ext cx="576263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94" name="Text Box 11"/>
          <p:cNvSpPr txBox="1">
            <a:spLocks noChangeArrowheads="1"/>
          </p:cNvSpPr>
          <p:nvPr/>
        </p:nvSpPr>
        <p:spPr bwMode="auto">
          <a:xfrm>
            <a:off x="4211638" y="58769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Serif</a:t>
            </a:r>
          </a:p>
        </p:txBody>
      </p:sp>
      <p:sp>
        <p:nvSpPr>
          <p:cNvPr id="93195" name="Text Box 12"/>
          <p:cNvSpPr txBox="1">
            <a:spLocks noChangeArrowheads="1"/>
          </p:cNvSpPr>
          <p:nvPr/>
        </p:nvSpPr>
        <p:spPr bwMode="auto">
          <a:xfrm>
            <a:off x="7019925" y="58769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Serif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Subheading- </a:t>
            </a:r>
            <a:r>
              <a:rPr lang="en-GB" sz="3200">
                <a:latin typeface="Calibri" pitchFamily="34" charset="0"/>
              </a:rPr>
              <a:t>A heading appearing within the body of the text.</a:t>
            </a:r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250825" y="1630363"/>
            <a:ext cx="84978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Underline - </a:t>
            </a:r>
            <a:r>
              <a:rPr lang="en-GB" sz="3200">
                <a:latin typeface="Calibri" pitchFamily="34" charset="0"/>
              </a:rPr>
              <a:t>A typeface which is underlined.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250825" y="2565400"/>
            <a:ext cx="8497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 b="1">
                <a:latin typeface="Calibri" pitchFamily="34" charset="0"/>
              </a:rPr>
              <a:t>White space -</a:t>
            </a:r>
            <a:r>
              <a:rPr lang="en-GB" sz="3200">
                <a:latin typeface="Calibri" pitchFamily="34" charset="0"/>
              </a:rPr>
              <a:t>Areas of empty space on a page.</a:t>
            </a:r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3492500" y="4005263"/>
            <a:ext cx="1871663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3781425" y="40767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HEADLINE</a:t>
            </a:r>
          </a:p>
        </p:txBody>
      </p:sp>
      <p:sp>
        <p:nvSpPr>
          <p:cNvPr id="94214" name="Line 7"/>
          <p:cNvSpPr>
            <a:spLocks noChangeShapeType="1"/>
          </p:cNvSpPr>
          <p:nvPr/>
        </p:nvSpPr>
        <p:spPr bwMode="auto">
          <a:xfrm>
            <a:off x="3708400" y="45815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5" name="Line 8"/>
          <p:cNvSpPr>
            <a:spLocks noChangeShapeType="1"/>
          </p:cNvSpPr>
          <p:nvPr/>
        </p:nvSpPr>
        <p:spPr bwMode="auto">
          <a:xfrm>
            <a:off x="3708400" y="48704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6" name="Line 9"/>
          <p:cNvSpPr>
            <a:spLocks noChangeShapeType="1"/>
          </p:cNvSpPr>
          <p:nvPr/>
        </p:nvSpPr>
        <p:spPr bwMode="auto">
          <a:xfrm>
            <a:off x="3708400" y="51577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Line 10"/>
          <p:cNvSpPr>
            <a:spLocks noChangeShapeType="1"/>
          </p:cNvSpPr>
          <p:nvPr/>
        </p:nvSpPr>
        <p:spPr bwMode="auto">
          <a:xfrm>
            <a:off x="3708400" y="54451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Line 11"/>
          <p:cNvSpPr>
            <a:spLocks noChangeShapeType="1"/>
          </p:cNvSpPr>
          <p:nvPr/>
        </p:nvSpPr>
        <p:spPr bwMode="auto">
          <a:xfrm>
            <a:off x="3708400" y="57340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9" name="Line 12"/>
          <p:cNvSpPr>
            <a:spLocks noChangeShapeType="1"/>
          </p:cNvSpPr>
          <p:nvPr/>
        </p:nvSpPr>
        <p:spPr bwMode="auto">
          <a:xfrm>
            <a:off x="3708400" y="60213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0" name="Line 13"/>
          <p:cNvSpPr>
            <a:spLocks noChangeShapeType="1"/>
          </p:cNvSpPr>
          <p:nvPr/>
        </p:nvSpPr>
        <p:spPr bwMode="auto">
          <a:xfrm>
            <a:off x="4573588" y="45815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Line 14"/>
          <p:cNvSpPr>
            <a:spLocks noChangeShapeType="1"/>
          </p:cNvSpPr>
          <p:nvPr/>
        </p:nvSpPr>
        <p:spPr bwMode="auto">
          <a:xfrm>
            <a:off x="4573588" y="48704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Line 15"/>
          <p:cNvSpPr>
            <a:spLocks noChangeShapeType="1"/>
          </p:cNvSpPr>
          <p:nvPr/>
        </p:nvSpPr>
        <p:spPr bwMode="auto">
          <a:xfrm>
            <a:off x="4573588" y="54451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3" name="Line 16"/>
          <p:cNvSpPr>
            <a:spLocks noChangeShapeType="1"/>
          </p:cNvSpPr>
          <p:nvPr/>
        </p:nvSpPr>
        <p:spPr bwMode="auto">
          <a:xfrm>
            <a:off x="4573588" y="57340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4" name="Line 17"/>
          <p:cNvSpPr>
            <a:spLocks noChangeShapeType="1"/>
          </p:cNvSpPr>
          <p:nvPr/>
        </p:nvSpPr>
        <p:spPr bwMode="auto">
          <a:xfrm>
            <a:off x="4573588" y="60213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5" name="Text Box 18"/>
          <p:cNvSpPr txBox="1">
            <a:spLocks noChangeArrowheads="1"/>
          </p:cNvSpPr>
          <p:nvPr/>
        </p:nvSpPr>
        <p:spPr bwMode="auto">
          <a:xfrm>
            <a:off x="4427538" y="5084763"/>
            <a:ext cx="1295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b="1"/>
              <a:t>SUBHEADING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9523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22878" t="23856" r="23746" b="18616"/>
          <a:stretch>
            <a:fillRect/>
          </a:stretch>
        </p:blipFill>
        <p:spPr>
          <a:xfrm>
            <a:off x="250825" y="736600"/>
            <a:ext cx="8713788" cy="5284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Alignment</a:t>
            </a:r>
          </a:p>
        </p:txBody>
      </p:sp>
      <p:sp>
        <p:nvSpPr>
          <p:cNvPr id="96258" name="Rectangle 15"/>
          <p:cNvSpPr>
            <a:spLocks noChangeArrowheads="1"/>
          </p:cNvSpPr>
          <p:nvPr/>
        </p:nvSpPr>
        <p:spPr bwMode="auto">
          <a:xfrm>
            <a:off x="5254625" y="1231900"/>
            <a:ext cx="2932113" cy="4249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59" name="Rectangle 16"/>
          <p:cNvSpPr>
            <a:spLocks noChangeArrowheads="1"/>
          </p:cNvSpPr>
          <p:nvPr/>
        </p:nvSpPr>
        <p:spPr bwMode="auto">
          <a:xfrm>
            <a:off x="5613400" y="1411288"/>
            <a:ext cx="760413" cy="760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0" name="Rectangle 20"/>
          <p:cNvSpPr>
            <a:spLocks noChangeArrowheads="1"/>
          </p:cNvSpPr>
          <p:nvPr/>
        </p:nvSpPr>
        <p:spPr bwMode="auto">
          <a:xfrm>
            <a:off x="7050088" y="1411288"/>
            <a:ext cx="760412" cy="760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1" name="Rectangle 24"/>
          <p:cNvSpPr>
            <a:spLocks noChangeArrowheads="1"/>
          </p:cNvSpPr>
          <p:nvPr/>
        </p:nvSpPr>
        <p:spPr bwMode="auto">
          <a:xfrm>
            <a:off x="5613400" y="2368550"/>
            <a:ext cx="760413" cy="760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2" name="Rectangle 25"/>
          <p:cNvSpPr>
            <a:spLocks noChangeArrowheads="1"/>
          </p:cNvSpPr>
          <p:nvPr/>
        </p:nvSpPr>
        <p:spPr bwMode="auto">
          <a:xfrm>
            <a:off x="7050088" y="2368550"/>
            <a:ext cx="760412" cy="760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3" name="Rectangle 27"/>
          <p:cNvSpPr>
            <a:spLocks noChangeArrowheads="1"/>
          </p:cNvSpPr>
          <p:nvPr/>
        </p:nvSpPr>
        <p:spPr bwMode="auto">
          <a:xfrm>
            <a:off x="5613400" y="3386138"/>
            <a:ext cx="2197100" cy="760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4" name="Rectangle 28"/>
          <p:cNvSpPr>
            <a:spLocks noChangeArrowheads="1"/>
          </p:cNvSpPr>
          <p:nvPr/>
        </p:nvSpPr>
        <p:spPr bwMode="auto">
          <a:xfrm>
            <a:off x="5613400" y="4344988"/>
            <a:ext cx="760413" cy="758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5" name="Rectangle 29"/>
          <p:cNvSpPr>
            <a:spLocks noChangeArrowheads="1"/>
          </p:cNvSpPr>
          <p:nvPr/>
        </p:nvSpPr>
        <p:spPr bwMode="auto">
          <a:xfrm>
            <a:off x="7050088" y="4344988"/>
            <a:ext cx="760412" cy="758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6" name="Rectangle 30"/>
          <p:cNvSpPr>
            <a:spLocks noChangeArrowheads="1"/>
          </p:cNvSpPr>
          <p:nvPr/>
        </p:nvSpPr>
        <p:spPr bwMode="auto">
          <a:xfrm>
            <a:off x="6570663" y="1411288"/>
            <a:ext cx="298450" cy="173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7" name="Rectangle 6"/>
          <p:cNvSpPr>
            <a:spLocks noChangeArrowheads="1"/>
          </p:cNvSpPr>
          <p:nvPr/>
        </p:nvSpPr>
        <p:spPr bwMode="auto">
          <a:xfrm>
            <a:off x="954088" y="1173163"/>
            <a:ext cx="2979737" cy="4316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8" name="Rectangle 7"/>
          <p:cNvSpPr>
            <a:spLocks noChangeArrowheads="1"/>
          </p:cNvSpPr>
          <p:nvPr/>
        </p:nvSpPr>
        <p:spPr bwMode="auto">
          <a:xfrm>
            <a:off x="1257300" y="1416050"/>
            <a:ext cx="773113" cy="773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69" name="Rectangle 8"/>
          <p:cNvSpPr>
            <a:spLocks noChangeArrowheads="1"/>
          </p:cNvSpPr>
          <p:nvPr/>
        </p:nvSpPr>
        <p:spPr bwMode="auto">
          <a:xfrm>
            <a:off x="1397000" y="2449513"/>
            <a:ext cx="773113" cy="773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70" name="Rectangle 10"/>
          <p:cNvSpPr>
            <a:spLocks noChangeArrowheads="1"/>
          </p:cNvSpPr>
          <p:nvPr/>
        </p:nvSpPr>
        <p:spPr bwMode="auto">
          <a:xfrm>
            <a:off x="1136650" y="4395788"/>
            <a:ext cx="771525" cy="77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71" name="Rectangle 11"/>
          <p:cNvSpPr>
            <a:spLocks noChangeArrowheads="1"/>
          </p:cNvSpPr>
          <p:nvPr/>
        </p:nvSpPr>
        <p:spPr bwMode="auto">
          <a:xfrm>
            <a:off x="2778125" y="1355725"/>
            <a:ext cx="773113" cy="77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72" name="Rectangle 12"/>
          <p:cNvSpPr>
            <a:spLocks noChangeArrowheads="1"/>
          </p:cNvSpPr>
          <p:nvPr/>
        </p:nvSpPr>
        <p:spPr bwMode="auto">
          <a:xfrm>
            <a:off x="2778125" y="2570163"/>
            <a:ext cx="773113" cy="773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73" name="Rectangle 13"/>
          <p:cNvSpPr>
            <a:spLocks noChangeArrowheads="1"/>
          </p:cNvSpPr>
          <p:nvPr/>
        </p:nvSpPr>
        <p:spPr bwMode="auto">
          <a:xfrm>
            <a:off x="1196975" y="3422650"/>
            <a:ext cx="2432050" cy="773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74" name="Rectangle 14"/>
          <p:cNvSpPr>
            <a:spLocks noChangeArrowheads="1"/>
          </p:cNvSpPr>
          <p:nvPr/>
        </p:nvSpPr>
        <p:spPr bwMode="auto">
          <a:xfrm>
            <a:off x="2778125" y="4473575"/>
            <a:ext cx="773113" cy="773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275" name="Rectangle 31"/>
          <p:cNvSpPr>
            <a:spLocks noChangeArrowheads="1"/>
          </p:cNvSpPr>
          <p:nvPr/>
        </p:nvSpPr>
        <p:spPr bwMode="auto">
          <a:xfrm>
            <a:off x="2352675" y="1416050"/>
            <a:ext cx="301625" cy="176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Alignment</a:t>
            </a:r>
          </a:p>
        </p:txBody>
      </p:sp>
      <p:grpSp>
        <p:nvGrpSpPr>
          <p:cNvPr id="97282" name="Group 59"/>
          <p:cNvGrpSpPr>
            <a:grpSpLocks/>
          </p:cNvGrpSpPr>
          <p:nvPr/>
        </p:nvGrpSpPr>
        <p:grpSpPr bwMode="auto">
          <a:xfrm>
            <a:off x="4954588" y="1052513"/>
            <a:ext cx="3649662" cy="4608512"/>
            <a:chOff x="340" y="663"/>
            <a:chExt cx="2766" cy="3493"/>
          </a:xfrm>
        </p:grpSpPr>
        <p:sp>
          <p:nvSpPr>
            <p:cNvPr id="97320" name="Rectangle 15"/>
            <p:cNvSpPr>
              <a:spLocks noChangeArrowheads="1"/>
            </p:cNvSpPr>
            <p:nvPr/>
          </p:nvSpPr>
          <p:spPr bwMode="auto">
            <a:xfrm>
              <a:off x="567" y="799"/>
              <a:ext cx="2223" cy="3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21" name="Rectangle 16"/>
            <p:cNvSpPr>
              <a:spLocks noChangeArrowheads="1"/>
            </p:cNvSpPr>
            <p:nvPr/>
          </p:nvSpPr>
          <p:spPr bwMode="auto">
            <a:xfrm>
              <a:off x="839" y="935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22" name="Rectangle 20"/>
            <p:cNvSpPr>
              <a:spLocks noChangeArrowheads="1"/>
            </p:cNvSpPr>
            <p:nvPr/>
          </p:nvSpPr>
          <p:spPr bwMode="auto">
            <a:xfrm>
              <a:off x="1928" y="935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23" name="Rectangle 24"/>
            <p:cNvSpPr>
              <a:spLocks noChangeArrowheads="1"/>
            </p:cNvSpPr>
            <p:nvPr/>
          </p:nvSpPr>
          <p:spPr bwMode="auto">
            <a:xfrm>
              <a:off x="839" y="1661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24" name="Rectangle 25"/>
            <p:cNvSpPr>
              <a:spLocks noChangeArrowheads="1"/>
            </p:cNvSpPr>
            <p:nvPr/>
          </p:nvSpPr>
          <p:spPr bwMode="auto">
            <a:xfrm>
              <a:off x="1928" y="1661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25" name="Rectangle 27"/>
            <p:cNvSpPr>
              <a:spLocks noChangeArrowheads="1"/>
            </p:cNvSpPr>
            <p:nvPr/>
          </p:nvSpPr>
          <p:spPr bwMode="auto">
            <a:xfrm>
              <a:off x="839" y="2432"/>
              <a:ext cx="1665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26" name="Rectangle 28"/>
            <p:cNvSpPr>
              <a:spLocks noChangeArrowheads="1"/>
            </p:cNvSpPr>
            <p:nvPr/>
          </p:nvSpPr>
          <p:spPr bwMode="auto">
            <a:xfrm>
              <a:off x="839" y="315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27" name="Rectangle 29"/>
            <p:cNvSpPr>
              <a:spLocks noChangeArrowheads="1"/>
            </p:cNvSpPr>
            <p:nvPr/>
          </p:nvSpPr>
          <p:spPr bwMode="auto">
            <a:xfrm>
              <a:off x="1928" y="315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28" name="Rectangle 30"/>
            <p:cNvSpPr>
              <a:spLocks noChangeArrowheads="1"/>
            </p:cNvSpPr>
            <p:nvPr/>
          </p:nvSpPr>
          <p:spPr bwMode="auto">
            <a:xfrm>
              <a:off x="1565" y="935"/>
              <a:ext cx="226" cy="13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29" name="Line 32"/>
            <p:cNvSpPr>
              <a:spLocks noChangeShapeType="1"/>
            </p:cNvSpPr>
            <p:nvPr/>
          </p:nvSpPr>
          <p:spPr bwMode="auto">
            <a:xfrm>
              <a:off x="839" y="663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0" name="Line 33"/>
            <p:cNvSpPr>
              <a:spLocks noChangeShapeType="1"/>
            </p:cNvSpPr>
            <p:nvPr/>
          </p:nvSpPr>
          <p:spPr bwMode="auto">
            <a:xfrm>
              <a:off x="1429" y="663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1" name="Line 34"/>
            <p:cNvSpPr>
              <a:spLocks noChangeShapeType="1"/>
            </p:cNvSpPr>
            <p:nvPr/>
          </p:nvSpPr>
          <p:spPr bwMode="auto">
            <a:xfrm>
              <a:off x="1565" y="663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Line 35"/>
            <p:cNvSpPr>
              <a:spLocks noChangeShapeType="1"/>
            </p:cNvSpPr>
            <p:nvPr/>
          </p:nvSpPr>
          <p:spPr bwMode="auto">
            <a:xfrm>
              <a:off x="1791" y="663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3" name="Line 36"/>
            <p:cNvSpPr>
              <a:spLocks noChangeShapeType="1"/>
            </p:cNvSpPr>
            <p:nvPr/>
          </p:nvSpPr>
          <p:spPr bwMode="auto">
            <a:xfrm>
              <a:off x="1927" y="663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4" name="Line 37"/>
            <p:cNvSpPr>
              <a:spLocks noChangeShapeType="1"/>
            </p:cNvSpPr>
            <p:nvPr/>
          </p:nvSpPr>
          <p:spPr bwMode="auto">
            <a:xfrm>
              <a:off x="2517" y="663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5" name="Line 50"/>
            <p:cNvSpPr>
              <a:spLocks noChangeShapeType="1"/>
            </p:cNvSpPr>
            <p:nvPr/>
          </p:nvSpPr>
          <p:spPr bwMode="auto">
            <a:xfrm>
              <a:off x="340" y="935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6" name="Line 51"/>
            <p:cNvSpPr>
              <a:spLocks noChangeShapeType="1"/>
            </p:cNvSpPr>
            <p:nvPr/>
          </p:nvSpPr>
          <p:spPr bwMode="auto">
            <a:xfrm>
              <a:off x="340" y="1525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7" name="Line 52"/>
            <p:cNvSpPr>
              <a:spLocks noChangeShapeType="1"/>
            </p:cNvSpPr>
            <p:nvPr/>
          </p:nvSpPr>
          <p:spPr bwMode="auto">
            <a:xfrm>
              <a:off x="340" y="1661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8" name="Line 53"/>
            <p:cNvSpPr>
              <a:spLocks noChangeShapeType="1"/>
            </p:cNvSpPr>
            <p:nvPr/>
          </p:nvSpPr>
          <p:spPr bwMode="auto">
            <a:xfrm>
              <a:off x="340" y="2251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9" name="Line 54"/>
            <p:cNvSpPr>
              <a:spLocks noChangeShapeType="1"/>
            </p:cNvSpPr>
            <p:nvPr/>
          </p:nvSpPr>
          <p:spPr bwMode="auto">
            <a:xfrm>
              <a:off x="340" y="2432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0" name="Line 55"/>
            <p:cNvSpPr>
              <a:spLocks noChangeShapeType="1"/>
            </p:cNvSpPr>
            <p:nvPr/>
          </p:nvSpPr>
          <p:spPr bwMode="auto">
            <a:xfrm>
              <a:off x="385" y="3022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1" name="Line 56"/>
            <p:cNvSpPr>
              <a:spLocks noChangeShapeType="1"/>
            </p:cNvSpPr>
            <p:nvPr/>
          </p:nvSpPr>
          <p:spPr bwMode="auto">
            <a:xfrm>
              <a:off x="385" y="3158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2" name="Line 57"/>
            <p:cNvSpPr>
              <a:spLocks noChangeShapeType="1"/>
            </p:cNvSpPr>
            <p:nvPr/>
          </p:nvSpPr>
          <p:spPr bwMode="auto">
            <a:xfrm>
              <a:off x="385" y="3748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283" name="Group 74"/>
          <p:cNvGrpSpPr>
            <a:grpSpLocks/>
          </p:cNvGrpSpPr>
          <p:nvPr/>
        </p:nvGrpSpPr>
        <p:grpSpPr bwMode="auto">
          <a:xfrm>
            <a:off x="468313" y="1050925"/>
            <a:ext cx="3768725" cy="4683125"/>
            <a:chOff x="3017" y="708"/>
            <a:chExt cx="2811" cy="3494"/>
          </a:xfrm>
        </p:grpSpPr>
        <p:sp>
          <p:nvSpPr>
            <p:cNvPr id="97284" name="Rectangle 6"/>
            <p:cNvSpPr>
              <a:spLocks noChangeArrowheads="1"/>
            </p:cNvSpPr>
            <p:nvPr/>
          </p:nvSpPr>
          <p:spPr bwMode="auto">
            <a:xfrm>
              <a:off x="3379" y="799"/>
              <a:ext cx="2223" cy="3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85" name="Rectangle 7"/>
            <p:cNvSpPr>
              <a:spLocks noChangeArrowheads="1"/>
            </p:cNvSpPr>
            <p:nvPr/>
          </p:nvSpPr>
          <p:spPr bwMode="auto">
            <a:xfrm>
              <a:off x="3606" y="981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86" name="Rectangle 8"/>
            <p:cNvSpPr>
              <a:spLocks noChangeArrowheads="1"/>
            </p:cNvSpPr>
            <p:nvPr/>
          </p:nvSpPr>
          <p:spPr bwMode="auto">
            <a:xfrm>
              <a:off x="3710" y="175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87" name="Rectangle 10"/>
            <p:cNvSpPr>
              <a:spLocks noChangeArrowheads="1"/>
            </p:cNvSpPr>
            <p:nvPr/>
          </p:nvSpPr>
          <p:spPr bwMode="auto">
            <a:xfrm>
              <a:off x="3515" y="3203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88" name="Rectangle 11"/>
            <p:cNvSpPr>
              <a:spLocks noChangeArrowheads="1"/>
            </p:cNvSpPr>
            <p:nvPr/>
          </p:nvSpPr>
          <p:spPr bwMode="auto">
            <a:xfrm>
              <a:off x="4740" y="935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89" name="Rectangle 12"/>
            <p:cNvSpPr>
              <a:spLocks noChangeArrowheads="1"/>
            </p:cNvSpPr>
            <p:nvPr/>
          </p:nvSpPr>
          <p:spPr bwMode="auto">
            <a:xfrm>
              <a:off x="4740" y="184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0" name="Rectangle 13"/>
            <p:cNvSpPr>
              <a:spLocks noChangeArrowheads="1"/>
            </p:cNvSpPr>
            <p:nvPr/>
          </p:nvSpPr>
          <p:spPr bwMode="auto">
            <a:xfrm>
              <a:off x="3561" y="2478"/>
              <a:ext cx="181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1" name="Rectangle 14"/>
            <p:cNvSpPr>
              <a:spLocks noChangeArrowheads="1"/>
            </p:cNvSpPr>
            <p:nvPr/>
          </p:nvSpPr>
          <p:spPr bwMode="auto">
            <a:xfrm>
              <a:off x="4740" y="326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2" name="Rectangle 31"/>
            <p:cNvSpPr>
              <a:spLocks noChangeArrowheads="1"/>
            </p:cNvSpPr>
            <p:nvPr/>
          </p:nvSpPr>
          <p:spPr bwMode="auto">
            <a:xfrm>
              <a:off x="4422" y="981"/>
              <a:ext cx="226" cy="13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93" name="Line 38"/>
            <p:cNvSpPr>
              <a:spLocks noChangeShapeType="1"/>
            </p:cNvSpPr>
            <p:nvPr/>
          </p:nvSpPr>
          <p:spPr bwMode="auto">
            <a:xfrm>
              <a:off x="3515" y="709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Line 39"/>
            <p:cNvSpPr>
              <a:spLocks noChangeShapeType="1"/>
            </p:cNvSpPr>
            <p:nvPr/>
          </p:nvSpPr>
          <p:spPr bwMode="auto">
            <a:xfrm>
              <a:off x="3560" y="709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Line 40"/>
            <p:cNvSpPr>
              <a:spLocks noChangeShapeType="1"/>
            </p:cNvSpPr>
            <p:nvPr/>
          </p:nvSpPr>
          <p:spPr bwMode="auto">
            <a:xfrm>
              <a:off x="3606" y="709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Line 41"/>
            <p:cNvSpPr>
              <a:spLocks noChangeShapeType="1"/>
            </p:cNvSpPr>
            <p:nvPr/>
          </p:nvSpPr>
          <p:spPr bwMode="auto">
            <a:xfrm>
              <a:off x="3696" y="709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Line 42"/>
            <p:cNvSpPr>
              <a:spLocks noChangeShapeType="1"/>
            </p:cNvSpPr>
            <p:nvPr/>
          </p:nvSpPr>
          <p:spPr bwMode="auto">
            <a:xfrm>
              <a:off x="4195" y="709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8" name="Line 43"/>
            <p:cNvSpPr>
              <a:spLocks noChangeShapeType="1"/>
            </p:cNvSpPr>
            <p:nvPr/>
          </p:nvSpPr>
          <p:spPr bwMode="auto">
            <a:xfrm>
              <a:off x="4105" y="709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9" name="Line 44"/>
            <p:cNvSpPr>
              <a:spLocks noChangeShapeType="1"/>
            </p:cNvSpPr>
            <p:nvPr/>
          </p:nvSpPr>
          <p:spPr bwMode="auto">
            <a:xfrm>
              <a:off x="4286" y="709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0" name="Line 45"/>
            <p:cNvSpPr>
              <a:spLocks noChangeShapeType="1"/>
            </p:cNvSpPr>
            <p:nvPr/>
          </p:nvSpPr>
          <p:spPr bwMode="auto">
            <a:xfrm>
              <a:off x="4422" y="708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Line 46"/>
            <p:cNvSpPr>
              <a:spLocks noChangeShapeType="1"/>
            </p:cNvSpPr>
            <p:nvPr/>
          </p:nvSpPr>
          <p:spPr bwMode="auto">
            <a:xfrm>
              <a:off x="4649" y="708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Line 47"/>
            <p:cNvSpPr>
              <a:spLocks noChangeShapeType="1"/>
            </p:cNvSpPr>
            <p:nvPr/>
          </p:nvSpPr>
          <p:spPr bwMode="auto">
            <a:xfrm>
              <a:off x="4740" y="709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Line 48"/>
            <p:cNvSpPr>
              <a:spLocks noChangeShapeType="1"/>
            </p:cNvSpPr>
            <p:nvPr/>
          </p:nvSpPr>
          <p:spPr bwMode="auto">
            <a:xfrm>
              <a:off x="5329" y="708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4" name="Line 49"/>
            <p:cNvSpPr>
              <a:spLocks noChangeShapeType="1"/>
            </p:cNvSpPr>
            <p:nvPr/>
          </p:nvSpPr>
          <p:spPr bwMode="auto">
            <a:xfrm>
              <a:off x="5375" y="709"/>
              <a:ext cx="0" cy="34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5" name="Line 58"/>
            <p:cNvSpPr>
              <a:spLocks noChangeShapeType="1"/>
            </p:cNvSpPr>
            <p:nvPr/>
          </p:nvSpPr>
          <p:spPr bwMode="auto">
            <a:xfrm>
              <a:off x="3039" y="935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Line 60"/>
            <p:cNvSpPr>
              <a:spLocks noChangeShapeType="1"/>
            </p:cNvSpPr>
            <p:nvPr/>
          </p:nvSpPr>
          <p:spPr bwMode="auto">
            <a:xfrm>
              <a:off x="3017" y="981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Line 61"/>
            <p:cNvSpPr>
              <a:spLocks noChangeShapeType="1"/>
            </p:cNvSpPr>
            <p:nvPr/>
          </p:nvSpPr>
          <p:spPr bwMode="auto">
            <a:xfrm>
              <a:off x="3061" y="1525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8" name="Line 62"/>
            <p:cNvSpPr>
              <a:spLocks noChangeShapeType="1"/>
            </p:cNvSpPr>
            <p:nvPr/>
          </p:nvSpPr>
          <p:spPr bwMode="auto">
            <a:xfrm>
              <a:off x="3061" y="1570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Line 63"/>
            <p:cNvSpPr>
              <a:spLocks noChangeShapeType="1"/>
            </p:cNvSpPr>
            <p:nvPr/>
          </p:nvSpPr>
          <p:spPr bwMode="auto">
            <a:xfrm>
              <a:off x="3061" y="1752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Line 64"/>
            <p:cNvSpPr>
              <a:spLocks noChangeShapeType="1"/>
            </p:cNvSpPr>
            <p:nvPr/>
          </p:nvSpPr>
          <p:spPr bwMode="auto">
            <a:xfrm>
              <a:off x="3061" y="1842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Line 65"/>
            <p:cNvSpPr>
              <a:spLocks noChangeShapeType="1"/>
            </p:cNvSpPr>
            <p:nvPr/>
          </p:nvSpPr>
          <p:spPr bwMode="auto">
            <a:xfrm>
              <a:off x="3061" y="2296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Line 66"/>
            <p:cNvSpPr>
              <a:spLocks noChangeShapeType="1"/>
            </p:cNvSpPr>
            <p:nvPr/>
          </p:nvSpPr>
          <p:spPr bwMode="auto">
            <a:xfrm>
              <a:off x="3061" y="2341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3" name="Line 67"/>
            <p:cNvSpPr>
              <a:spLocks noChangeShapeType="1"/>
            </p:cNvSpPr>
            <p:nvPr/>
          </p:nvSpPr>
          <p:spPr bwMode="auto">
            <a:xfrm>
              <a:off x="3061" y="2432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4" name="Line 68"/>
            <p:cNvSpPr>
              <a:spLocks noChangeShapeType="1"/>
            </p:cNvSpPr>
            <p:nvPr/>
          </p:nvSpPr>
          <p:spPr bwMode="auto">
            <a:xfrm>
              <a:off x="3061" y="2478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5" name="Line 69"/>
            <p:cNvSpPr>
              <a:spLocks noChangeShapeType="1"/>
            </p:cNvSpPr>
            <p:nvPr/>
          </p:nvSpPr>
          <p:spPr bwMode="auto">
            <a:xfrm>
              <a:off x="3061" y="3067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6" name="Line 70"/>
            <p:cNvSpPr>
              <a:spLocks noChangeShapeType="1"/>
            </p:cNvSpPr>
            <p:nvPr/>
          </p:nvSpPr>
          <p:spPr bwMode="auto">
            <a:xfrm>
              <a:off x="3061" y="3203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7" name="Line 71"/>
            <p:cNvSpPr>
              <a:spLocks noChangeShapeType="1"/>
            </p:cNvSpPr>
            <p:nvPr/>
          </p:nvSpPr>
          <p:spPr bwMode="auto">
            <a:xfrm>
              <a:off x="3062" y="3249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8" name="Line 72"/>
            <p:cNvSpPr>
              <a:spLocks noChangeShapeType="1"/>
            </p:cNvSpPr>
            <p:nvPr/>
          </p:nvSpPr>
          <p:spPr bwMode="auto">
            <a:xfrm>
              <a:off x="3107" y="3793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9" name="Line 73"/>
            <p:cNvSpPr>
              <a:spLocks noChangeShapeType="1"/>
            </p:cNvSpPr>
            <p:nvPr/>
          </p:nvSpPr>
          <p:spPr bwMode="auto">
            <a:xfrm>
              <a:off x="3107" y="3838"/>
              <a:ext cx="2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Balance</a:t>
            </a:r>
          </a:p>
        </p:txBody>
      </p:sp>
      <p:grpSp>
        <p:nvGrpSpPr>
          <p:cNvPr id="98306" name="Group 7"/>
          <p:cNvGrpSpPr>
            <a:grpSpLocks/>
          </p:cNvGrpSpPr>
          <p:nvPr/>
        </p:nvGrpSpPr>
        <p:grpSpPr bwMode="auto">
          <a:xfrm>
            <a:off x="6588125" y="1412875"/>
            <a:ext cx="1944688" cy="2376488"/>
            <a:chOff x="4286" y="663"/>
            <a:chExt cx="1225" cy="1497"/>
          </a:xfrm>
        </p:grpSpPr>
        <p:pic>
          <p:nvPicPr>
            <p:cNvPr id="98313" name="Picture 5" descr="ANd9GcT1l_Vo6_IQpCy5u75_Q5lnLj9yFYmqYzIJN8Qw0s4XnK_UBq1vUHcHd4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8" y="663"/>
              <a:ext cx="116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4" name="Rectangle 6"/>
            <p:cNvSpPr>
              <a:spLocks noChangeArrowheads="1"/>
            </p:cNvSpPr>
            <p:nvPr/>
          </p:nvSpPr>
          <p:spPr bwMode="auto">
            <a:xfrm>
              <a:off x="4286" y="663"/>
              <a:ext cx="1225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8307" name="Group 14"/>
          <p:cNvGrpSpPr>
            <a:grpSpLocks/>
          </p:cNvGrpSpPr>
          <p:nvPr/>
        </p:nvGrpSpPr>
        <p:grpSpPr bwMode="auto">
          <a:xfrm>
            <a:off x="6372225" y="4148138"/>
            <a:ext cx="2447925" cy="1657350"/>
            <a:chOff x="4014" y="2342"/>
            <a:chExt cx="1542" cy="1044"/>
          </a:xfrm>
        </p:grpSpPr>
        <p:pic>
          <p:nvPicPr>
            <p:cNvPr id="98311" name="Picture 12" descr="ANd9GcRZsn1B4rH1SLNqnJe_nYZLUZFS3YuMCREdjErOK0MgOZMppwt_0su5rm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4" y="2387"/>
              <a:ext cx="1537" cy="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2" name="Rectangle 13"/>
            <p:cNvSpPr>
              <a:spLocks noChangeArrowheads="1"/>
            </p:cNvSpPr>
            <p:nvPr/>
          </p:nvSpPr>
          <p:spPr bwMode="auto">
            <a:xfrm>
              <a:off x="4014" y="2342"/>
              <a:ext cx="1542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98308" name="Picture 2" descr="Example of dividing the page into thirds vertically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52450" y="1846263"/>
            <a:ext cx="25368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 descr="Example of dividing the page into thirds horizontically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525838" y="1846263"/>
            <a:ext cx="25939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2627313" y="5322888"/>
            <a:ext cx="154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Rule of thirds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Symmetrical Balance</a:t>
            </a:r>
          </a:p>
        </p:txBody>
      </p:sp>
      <p:pic>
        <p:nvPicPr>
          <p:cNvPr id="99330" name="Picture 2" descr="http://2.bp.blogspot.com/_ZaQPFuqpAo8/TM6SXAtvNkI/AAAAAAAAASw/4EScP-SpmwE/s1600/balance+in+graphic+design.jpg"/>
          <p:cNvPicPr>
            <a:picLocks noChangeAspect="1" noChangeArrowheads="1"/>
          </p:cNvPicPr>
          <p:nvPr/>
        </p:nvPicPr>
        <p:blipFill>
          <a:blip r:embed="rId2" cstate="print"/>
          <a:srcRect l="4565" t="4836" r="5644" b="3384"/>
          <a:stretch>
            <a:fillRect/>
          </a:stretch>
        </p:blipFill>
        <p:spPr bwMode="auto">
          <a:xfrm>
            <a:off x="2124075" y="1412875"/>
            <a:ext cx="4532313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Asymmetrical Balance</a:t>
            </a:r>
          </a:p>
        </p:txBody>
      </p:sp>
      <p:pic>
        <p:nvPicPr>
          <p:cNvPr id="100354" name="Picture 2" descr="http://www.mchscats.org/lforsythe/DP/balance/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3240087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4" descr="http://photoinf.com/General/Robert_Berdan/Composition_and_the_Elements_of_Visual_Design/image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73238"/>
            <a:ext cx="3200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5" descr="Asymmetrical and Symmetrical Balance"/>
          <p:cNvPicPr>
            <a:picLocks noChangeAspect="1" noChangeArrowheads="1"/>
          </p:cNvPicPr>
          <p:nvPr/>
        </p:nvPicPr>
        <p:blipFill>
          <a:blip r:embed="rId4" cstate="print"/>
          <a:srcRect t="12846" r="50000" b="30511"/>
          <a:stretch>
            <a:fillRect/>
          </a:stretch>
        </p:blipFill>
        <p:spPr bwMode="auto">
          <a:xfrm>
            <a:off x="5272088" y="3724275"/>
            <a:ext cx="1944687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Dimensioning</a:t>
            </a:r>
          </a:p>
        </p:txBody>
      </p:sp>
      <p:sp>
        <p:nvSpPr>
          <p:cNvPr id="116762" name="Oval 26"/>
          <p:cNvSpPr>
            <a:spLocks noChangeArrowheads="1"/>
          </p:cNvSpPr>
          <p:nvPr/>
        </p:nvSpPr>
        <p:spPr bwMode="auto">
          <a:xfrm>
            <a:off x="827088" y="1844675"/>
            <a:ext cx="1296987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1476375" y="1628775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64" name="Line 28"/>
          <p:cNvSpPr>
            <a:spLocks noChangeShapeType="1"/>
          </p:cNvSpPr>
          <p:nvPr/>
        </p:nvSpPr>
        <p:spPr bwMode="auto">
          <a:xfrm>
            <a:off x="468313" y="2492375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2916238" y="1766888"/>
            <a:ext cx="584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Always show the DIAMETER of a circle, never its radius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Radial Balance</a:t>
            </a:r>
          </a:p>
        </p:txBody>
      </p:sp>
      <p:pic>
        <p:nvPicPr>
          <p:cNvPr id="101378" name="Picture 2" descr="an example of a radial design and the use of visual center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227763" y="2420938"/>
            <a:ext cx="26384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8" descr="http://www.mchscats.org/lforsythe/DP/balance/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628775"/>
            <a:ext cx="4897437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Visual Centre</a:t>
            </a:r>
          </a:p>
        </p:txBody>
      </p:sp>
      <p:pic>
        <p:nvPicPr>
          <p:cNvPr id="102402" name="Picture 2" descr="finding the visual center of a piec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12763" y="1846263"/>
            <a:ext cx="25717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7" descr="an example of a design with asymmetrical balance and that uses the rule of thirds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659563" y="333375"/>
            <a:ext cx="21478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8" descr="an example of a symmetrically balanced design that takes advantage of the visual center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659563" y="3663950"/>
            <a:ext cx="214788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2" descr="Example of dividing the page into thirds vertically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560763" y="1844675"/>
            <a:ext cx="25368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3" descr="Example of dividing the page into thirds horizontically"/>
          <p:cNvPicPr>
            <a:picLocks noChangeAspect="1" noChangeArrowheads="1"/>
          </p:cNvPicPr>
          <p:nvPr/>
        </p:nvPicPr>
        <p:blipFill>
          <a:blip r:embed="rId10" r:link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1846263"/>
            <a:ext cx="25336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4427538" y="2565400"/>
            <a:ext cx="0" cy="792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67175" y="2924175"/>
            <a:ext cx="688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19700" y="2565400"/>
            <a:ext cx="0" cy="792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59338" y="2924175"/>
            <a:ext cx="688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51450" y="3644900"/>
            <a:ext cx="0" cy="792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91088" y="4005263"/>
            <a:ext cx="688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27538" y="3644900"/>
            <a:ext cx="0" cy="792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67175" y="4005263"/>
            <a:ext cx="688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Colour</a:t>
            </a:r>
          </a:p>
        </p:txBody>
      </p:sp>
      <p:pic>
        <p:nvPicPr>
          <p:cNvPr id="103426" name="Picture 5" descr="94305C52"/>
          <p:cNvPicPr>
            <a:picLocks noChangeAspect="1" noChangeArrowheads="1"/>
          </p:cNvPicPr>
          <p:nvPr/>
        </p:nvPicPr>
        <p:blipFill>
          <a:blip r:embed="rId2" cstate="print"/>
          <a:srcRect t="2829" r="1865"/>
          <a:stretch>
            <a:fillRect/>
          </a:stretch>
        </p:blipFill>
        <p:spPr bwMode="auto">
          <a:xfrm>
            <a:off x="395288" y="2289175"/>
            <a:ext cx="8353425" cy="2508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3427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765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Using colour can make an enormous difference to the impact of a layout.  </a:t>
            </a:r>
          </a:p>
          <a:p>
            <a:r>
              <a:rPr lang="en-GB"/>
              <a:t>It is important to consider colour combinations. </a:t>
            </a:r>
          </a:p>
        </p:txBody>
      </p:sp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611188" y="5013325"/>
            <a:ext cx="360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Too many colours here leads to a confusing image.  There is no unity or harmony here and the contrast in conflicting.</a:t>
            </a:r>
          </a:p>
        </p:txBody>
      </p:sp>
      <p:sp>
        <p:nvSpPr>
          <p:cNvPr id="103429" name="Text Box 8"/>
          <p:cNvSpPr txBox="1">
            <a:spLocks noChangeArrowheads="1"/>
          </p:cNvSpPr>
          <p:nvPr/>
        </p:nvSpPr>
        <p:spPr bwMode="auto">
          <a:xfrm>
            <a:off x="5003800" y="4916488"/>
            <a:ext cx="3600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This layout only contains colours that already appear in the product.  Together they harmonise the layout and support the relaxed mood of the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Contrast</a:t>
            </a:r>
          </a:p>
        </p:txBody>
      </p:sp>
      <p:pic>
        <p:nvPicPr>
          <p:cNvPr id="104450" name="Picture 4" descr="Cavi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500438"/>
            <a:ext cx="342423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6" descr="ip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341438"/>
            <a:ext cx="30956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376238" y="1576388"/>
            <a:ext cx="45561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Contrast is about differences – especially opposites like black and white, vertical and horizontal, circles and squares.</a:t>
            </a:r>
          </a:p>
          <a:p>
            <a:endParaRPr lang="en-GB" sz="2400"/>
          </a:p>
          <a:p>
            <a:r>
              <a:rPr lang="en-GB" sz="2400"/>
              <a:t>They stand out when used together in a layout.  They become eye-catching and can help give good visual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Dominance</a:t>
            </a:r>
          </a:p>
        </p:txBody>
      </p:sp>
      <p:pic>
        <p:nvPicPr>
          <p:cNvPr id="105474" name="Picture 5" descr="dys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38" y="1268413"/>
            <a:ext cx="28908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2" descr="http://wannatrythatagain.files.wordpress.com/2011/09/domin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13" y="1646238"/>
            <a:ext cx="44894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8313" y="3644900"/>
            <a:ext cx="50403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Depth</a:t>
            </a:r>
          </a:p>
        </p:txBody>
      </p:sp>
      <p:pic>
        <p:nvPicPr>
          <p:cNvPr id="106499" name="Picture 2" descr="http://i.stack.imgur.com/5YRz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3125" y="-171450"/>
            <a:ext cx="313213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http://www.graphicdesignmontreal.ca/blog/wp-content/uploads/2011/04/graphic-design-water-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133600"/>
            <a:ext cx="18621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6" descr="http://images01.tzimg.com/cache/h3w4/500_1192841277_graphic_de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9363" y="4868863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 Single Corner Rectangle 1"/>
          <p:cNvSpPr/>
          <p:nvPr/>
        </p:nvSpPr>
        <p:spPr>
          <a:xfrm>
            <a:off x="1446213" y="2449513"/>
            <a:ext cx="2808287" cy="194468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Unity</a:t>
            </a:r>
          </a:p>
        </p:txBody>
      </p:sp>
      <p:pic>
        <p:nvPicPr>
          <p:cNvPr id="107522" name="Picture 2" descr="http://macprovideo.com/trainers/markgatter/tutorials/design-principles-and-elements/121_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681163"/>
            <a:ext cx="39608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/>
          <p:cNvPicPr>
            <a:picLocks noChangeAspect="1" noChangeArrowheads="1"/>
          </p:cNvPicPr>
          <p:nvPr/>
        </p:nvPicPr>
        <p:blipFill>
          <a:blip r:embed="rId2" cstate="print"/>
          <a:srcRect l="17538" t="29193" r="26225" b="44159"/>
          <a:stretch>
            <a:fillRect/>
          </a:stretch>
        </p:blipFill>
        <p:spPr bwMode="auto">
          <a:xfrm>
            <a:off x="1619250" y="260350"/>
            <a:ext cx="626586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7207" t="41302" r="26556" b="31448"/>
          <a:stretch>
            <a:fillRect/>
          </a:stretch>
        </p:blipFill>
        <p:spPr bwMode="auto">
          <a:xfrm>
            <a:off x="1639888" y="2492375"/>
            <a:ext cx="62452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7294" t="42596" r="26147" b="29752"/>
          <a:stretch>
            <a:fillRect/>
          </a:stretch>
        </p:blipFill>
        <p:spPr bwMode="auto">
          <a:xfrm>
            <a:off x="1639888" y="4581525"/>
            <a:ext cx="62769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39750" y="7064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1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04838" y="28527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2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84213" y="50847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White Space</a:t>
            </a:r>
          </a:p>
        </p:txBody>
      </p:sp>
      <p:sp>
        <p:nvSpPr>
          <p:cNvPr id="1105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Abbreviations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92138" y="193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21507" name="Picture 6" descr="00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935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132138" y="1557338"/>
            <a:ext cx="3770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Diameter on a drawing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684213" y="242728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d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157538" y="2565400"/>
            <a:ext cx="321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Diameter on a note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23850" y="42275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ASSY</a:t>
            </a:r>
            <a:r>
              <a:rPr lang="en-GB"/>
              <a:t> 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157538" y="4284663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Assembly</a:t>
            </a: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6443663" y="4365625"/>
            <a:ext cx="1871662" cy="1655763"/>
          </a:xfrm>
          <a:prstGeom prst="hexagon">
            <a:avLst>
              <a:gd name="adj" fmla="val 2826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17525" y="5026025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A/F</a:t>
            </a:r>
            <a:r>
              <a:rPr lang="en-GB"/>
              <a:t> 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3132138" y="5091113"/>
            <a:ext cx="2141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Across Flats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468313" y="5805488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A/C</a:t>
            </a:r>
            <a:r>
              <a:rPr lang="en-GB"/>
              <a:t> 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3132138" y="5795963"/>
            <a:ext cx="263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Across Corners</a:t>
            </a:r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6443663" y="638175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8604250" y="43656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7956550" y="436562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>
            <a:off x="7956550" y="602138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/>
        </p:nvSpPr>
        <p:spPr bwMode="auto">
          <a:xfrm>
            <a:off x="6443663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Text Box 22"/>
          <p:cNvSpPr txBox="1">
            <a:spLocks noChangeArrowheads="1"/>
          </p:cNvSpPr>
          <p:nvPr/>
        </p:nvSpPr>
        <p:spPr bwMode="auto">
          <a:xfrm>
            <a:off x="7143750" y="60864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A/C</a:t>
            </a:r>
          </a:p>
        </p:txBody>
      </p:sp>
      <p:sp>
        <p:nvSpPr>
          <p:cNvPr id="21525" name="Text Box 23"/>
          <p:cNvSpPr txBox="1">
            <a:spLocks noChangeArrowheads="1"/>
          </p:cNvSpPr>
          <p:nvPr/>
        </p:nvSpPr>
        <p:spPr bwMode="auto">
          <a:xfrm rot="-5400000">
            <a:off x="8222457" y="5099843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A/F</a:t>
            </a:r>
          </a:p>
        </p:txBody>
      </p:sp>
      <p:sp>
        <p:nvSpPr>
          <p:cNvPr id="21526" name="Text Box 8"/>
          <p:cNvSpPr txBox="1">
            <a:spLocks noChangeArrowheads="1"/>
          </p:cNvSpPr>
          <p:nvPr/>
        </p:nvSpPr>
        <p:spPr bwMode="auto">
          <a:xfrm>
            <a:off x="755650" y="314166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r</a:t>
            </a:r>
          </a:p>
        </p:txBody>
      </p:sp>
      <p:sp>
        <p:nvSpPr>
          <p:cNvPr id="21527" name="Text Box 7"/>
          <p:cNvSpPr txBox="1">
            <a:spLocks noChangeArrowheads="1"/>
          </p:cNvSpPr>
          <p:nvPr/>
        </p:nvSpPr>
        <p:spPr bwMode="auto">
          <a:xfrm>
            <a:off x="3203575" y="3357563"/>
            <a:ext cx="4641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Radius on a drawing or note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Three Ps</a:t>
            </a:r>
          </a:p>
        </p:txBody>
      </p:sp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u="sng"/>
              <a:t>Preliminary</a:t>
            </a:r>
            <a:r>
              <a:rPr lang="en-GB"/>
              <a:t> </a:t>
            </a:r>
          </a:p>
        </p:txBody>
      </p: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468313" y="2852738"/>
            <a:ext cx="179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u="sng"/>
              <a:t>Production</a:t>
            </a:r>
            <a:endParaRPr lang="en-GB"/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68313" y="4868863"/>
            <a:ext cx="196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u="sng"/>
              <a:t>Promotional</a:t>
            </a:r>
            <a:endParaRPr lang="en-GB"/>
          </a:p>
        </p:txBody>
      </p:sp>
      <p:sp>
        <p:nvSpPr>
          <p:cNvPr id="111621" name="Text Box 7"/>
          <p:cNvSpPr txBox="1">
            <a:spLocks noChangeArrowheads="1"/>
          </p:cNvSpPr>
          <p:nvPr/>
        </p:nvSpPr>
        <p:spPr bwMode="auto">
          <a:xfrm>
            <a:off x="376238" y="1700213"/>
            <a:ext cx="837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Purpose </a:t>
            </a:r>
            <a:r>
              <a:rPr lang="en-GB"/>
              <a:t>– To convey ideas to clients etc quickly and clearly; to assist in the 	planning stage of design</a:t>
            </a:r>
          </a:p>
          <a:p>
            <a:r>
              <a:rPr lang="en-GB" b="1"/>
              <a:t>Examples </a:t>
            </a:r>
            <a:r>
              <a:rPr lang="en-GB"/>
              <a:t>– Thumbnails, sketches</a:t>
            </a:r>
          </a:p>
          <a:p>
            <a:endParaRPr lang="en-GB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95288" y="3273425"/>
            <a:ext cx="8372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Purpose </a:t>
            </a:r>
            <a:r>
              <a:rPr lang="en-GB"/>
              <a:t>– To provide all necessary information to allow objects and buildings to 	manufactured accurately</a:t>
            </a:r>
          </a:p>
          <a:p>
            <a:r>
              <a:rPr lang="en-GB"/>
              <a:t> </a:t>
            </a:r>
          </a:p>
          <a:p>
            <a:r>
              <a:rPr lang="en-GB" b="1"/>
              <a:t>Examples </a:t>
            </a:r>
            <a:r>
              <a:rPr lang="en-GB"/>
              <a:t>– Orthographics, isometrics, oblique, sections, exploded assembly, 	floor plans</a:t>
            </a:r>
          </a:p>
          <a:p>
            <a:endParaRPr lang="en-GB"/>
          </a:p>
        </p:txBody>
      </p:sp>
      <p:sp>
        <p:nvSpPr>
          <p:cNvPr id="111624" name="Text Box 7"/>
          <p:cNvSpPr txBox="1">
            <a:spLocks noChangeArrowheads="1"/>
          </p:cNvSpPr>
          <p:nvPr/>
        </p:nvSpPr>
        <p:spPr bwMode="auto">
          <a:xfrm>
            <a:off x="376238" y="5334000"/>
            <a:ext cx="8372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Purpose</a:t>
            </a:r>
            <a:r>
              <a:rPr lang="en-GB"/>
              <a:t> – To inform the public about the product about the product; to help sell 	the product</a:t>
            </a:r>
          </a:p>
          <a:p>
            <a:endParaRPr lang="en-GB"/>
          </a:p>
          <a:p>
            <a:r>
              <a:rPr lang="en-GB" b="1"/>
              <a:t>Examples </a:t>
            </a:r>
            <a:r>
              <a:rPr lang="en-GB"/>
              <a:t>– Posters, adverts, 3d models, borchures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DTP Edits</a:t>
            </a:r>
          </a:p>
        </p:txBody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Hardware - Inputs</a:t>
            </a:r>
          </a:p>
        </p:txBody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Mouse</a:t>
            </a:r>
          </a:p>
          <a:p>
            <a:r>
              <a:rPr lang="en-GB" smtClean="0"/>
              <a:t>Keyboard</a:t>
            </a:r>
          </a:p>
          <a:p>
            <a:r>
              <a:rPr lang="en-GB" smtClean="0"/>
              <a:t>Flatbed Scanner</a:t>
            </a:r>
          </a:p>
          <a:p>
            <a:r>
              <a:rPr lang="en-GB" smtClean="0"/>
              <a:t>Handheld Scanner</a:t>
            </a:r>
          </a:p>
          <a:p>
            <a:r>
              <a:rPr lang="en-GB" smtClean="0"/>
              <a:t>3D Scanner</a:t>
            </a:r>
          </a:p>
          <a:p>
            <a:r>
              <a:rPr lang="en-GB" smtClean="0"/>
              <a:t>Graphics Tablet</a:t>
            </a:r>
          </a:p>
          <a:p>
            <a:r>
              <a:rPr lang="en-GB" smtClean="0"/>
              <a:t>Digital Camera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Hardware - Outputs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Laser Printer</a:t>
            </a:r>
          </a:p>
          <a:p>
            <a:pPr>
              <a:lnSpc>
                <a:spcPct val="90000"/>
              </a:lnSpc>
            </a:pPr>
            <a:r>
              <a:rPr lang="en-GB" smtClean="0"/>
              <a:t>Inkjet Printer</a:t>
            </a:r>
          </a:p>
          <a:p>
            <a:pPr>
              <a:lnSpc>
                <a:spcPct val="90000"/>
              </a:lnSpc>
            </a:pPr>
            <a:r>
              <a:rPr lang="en-GB" smtClean="0"/>
              <a:t>3D Printer</a:t>
            </a:r>
          </a:p>
          <a:p>
            <a:pPr>
              <a:lnSpc>
                <a:spcPct val="90000"/>
              </a:lnSpc>
            </a:pPr>
            <a:r>
              <a:rPr lang="en-GB" smtClean="0"/>
              <a:t>Laser Cutter</a:t>
            </a:r>
          </a:p>
          <a:p>
            <a:pPr>
              <a:lnSpc>
                <a:spcPct val="90000"/>
              </a:lnSpc>
            </a:pPr>
            <a:r>
              <a:rPr lang="en-GB" smtClean="0"/>
              <a:t>Drum Plotter</a:t>
            </a:r>
          </a:p>
          <a:p>
            <a:pPr>
              <a:lnSpc>
                <a:spcPct val="90000"/>
              </a:lnSpc>
            </a:pPr>
            <a:r>
              <a:rPr lang="en-GB" smtClean="0"/>
              <a:t>Flatbed Plotter</a:t>
            </a:r>
          </a:p>
          <a:p>
            <a:pPr>
              <a:lnSpc>
                <a:spcPct val="90000"/>
              </a:lnSpc>
            </a:pPr>
            <a:r>
              <a:rPr lang="en-GB" smtClean="0"/>
              <a:t>Monitor</a:t>
            </a:r>
          </a:p>
          <a:p>
            <a:pPr>
              <a:lnSpc>
                <a:spcPct val="90000"/>
              </a:lnSpc>
            </a:pPr>
            <a:r>
              <a:rPr lang="en-GB" smtClean="0"/>
              <a:t>Projector</a:t>
            </a:r>
          </a:p>
          <a:p>
            <a:pPr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Hardware – Storage Devices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USB Stick</a:t>
            </a:r>
          </a:p>
          <a:p>
            <a:r>
              <a:rPr lang="en-GB" smtClean="0"/>
              <a:t>Flash Drive</a:t>
            </a:r>
          </a:p>
          <a:p>
            <a:r>
              <a:rPr lang="en-GB" smtClean="0"/>
              <a:t>CD-ROM</a:t>
            </a:r>
          </a:p>
          <a:p>
            <a:r>
              <a:rPr lang="en-GB" smtClean="0"/>
              <a:t>DVD</a:t>
            </a:r>
          </a:p>
          <a:p>
            <a:r>
              <a:rPr lang="en-GB" smtClean="0"/>
              <a:t>Portable hard drive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Test Yourself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800" smtClean="0"/>
              <a:t>Although your qualification is new, most of the theory is similar to the old curriculum.  You can find standard grade past papers here:</a:t>
            </a:r>
          </a:p>
          <a:p>
            <a:pPr>
              <a:buFont typeface="Arial" charset="0"/>
              <a:buNone/>
            </a:pPr>
            <a:r>
              <a:rPr lang="en-GB" sz="2000" smtClean="0">
                <a:hlinkClick r:id="rId2"/>
              </a:rPr>
              <a:t>http://www.sqa.org.uk/pastpapers/findpastpaper.htm?subject=Graphic+Communication&amp;level=S</a:t>
            </a:r>
            <a:r>
              <a:rPr lang="en-GB" sz="2000" smtClean="0"/>
              <a:t> </a:t>
            </a:r>
          </a:p>
          <a:p>
            <a:pPr>
              <a:buFont typeface="Arial" charset="0"/>
              <a:buNone/>
            </a:pPr>
            <a:r>
              <a:rPr lang="en-GB" sz="2800" smtClean="0"/>
              <a:t>National 5 Specimen Question Paper</a:t>
            </a:r>
          </a:p>
          <a:p>
            <a:pPr>
              <a:buFont typeface="Arial" charset="0"/>
              <a:buNone/>
            </a:pPr>
            <a:r>
              <a:rPr lang="en-GB" sz="2000" smtClean="0">
                <a:hlinkClick r:id="rId3"/>
              </a:rPr>
              <a:t>http://www.sqa.org.uk/files_ccc/GraphicCommunicationSQPN5.pdf</a:t>
            </a:r>
            <a:r>
              <a:rPr lang="en-GB" sz="2000" smtClean="0"/>
              <a:t> </a:t>
            </a:r>
          </a:p>
          <a:p>
            <a:pPr>
              <a:buFont typeface="Arial" charset="0"/>
              <a:buNone/>
            </a:pPr>
            <a:r>
              <a:rPr lang="en-GB" sz="2800" smtClean="0"/>
              <a:t>Nation 5 Exam 2015:</a:t>
            </a:r>
          </a:p>
          <a:p>
            <a:pPr>
              <a:buFont typeface="Arial" charset="0"/>
              <a:buNone/>
            </a:pPr>
            <a:r>
              <a:rPr lang="en-GB" sz="2000" smtClean="0">
                <a:hlinkClick r:id="rId4"/>
              </a:rPr>
              <a:t>http://www.sqa.org.uk/pastpapers/findpastpaper.htm?subject=Graphic+Communication&amp;level=N5</a:t>
            </a:r>
            <a:r>
              <a:rPr lang="en-GB" sz="2000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Title Box</a:t>
            </a:r>
          </a:p>
        </p:txBody>
      </p:sp>
      <p:sp>
        <p:nvSpPr>
          <p:cNvPr id="22530" name="Text Box 43"/>
          <p:cNvSpPr txBox="1">
            <a:spLocks noChangeArrowheads="1"/>
          </p:cNvSpPr>
          <p:nvPr/>
        </p:nvSpPr>
        <p:spPr bwMode="auto">
          <a:xfrm>
            <a:off x="395288" y="2852738"/>
            <a:ext cx="85709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When creating drawings, you should have a title box </a:t>
            </a:r>
          </a:p>
          <a:p>
            <a:r>
              <a:rPr lang="en-GB" sz="2400"/>
              <a:t>somewhere on the sheet, normally at the bottom.  In here you </a:t>
            </a:r>
          </a:p>
          <a:p>
            <a:r>
              <a:rPr lang="en-GB" sz="2400"/>
              <a:t>should include information like:</a:t>
            </a:r>
          </a:p>
          <a:p>
            <a:endParaRPr lang="en-GB" sz="2400"/>
          </a:p>
          <a:p>
            <a:r>
              <a:rPr lang="en-GB" sz="2400"/>
              <a:t>Name</a:t>
            </a:r>
          </a:p>
          <a:p>
            <a:r>
              <a:rPr lang="en-GB" sz="2400"/>
              <a:t>Title of Drawing / Drawing Number</a:t>
            </a:r>
          </a:p>
          <a:p>
            <a:r>
              <a:rPr lang="en-GB" sz="2400"/>
              <a:t>Date</a:t>
            </a:r>
          </a:p>
          <a:p>
            <a:r>
              <a:rPr lang="en-GB" sz="2400"/>
              <a:t>Scale</a:t>
            </a:r>
          </a:p>
          <a:p>
            <a:r>
              <a:rPr lang="en-GB" sz="2400"/>
              <a:t>3</a:t>
            </a:r>
            <a:r>
              <a:rPr lang="en-GB" sz="2400" baseline="30000"/>
              <a:t>rd</a:t>
            </a:r>
            <a:r>
              <a:rPr lang="en-GB" sz="2400"/>
              <a:t> Angle Projection Symbol</a:t>
            </a:r>
          </a:p>
          <a:p>
            <a:r>
              <a:rPr lang="en-GB" sz="2400"/>
              <a:t>Materials</a:t>
            </a:r>
          </a:p>
        </p:txBody>
      </p:sp>
      <p:pic>
        <p:nvPicPr>
          <p:cNvPr id="22531" name="Picture 45" descr="title 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55675"/>
            <a:ext cx="3600450" cy="18970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2086</Words>
  <Application>Microsoft Office PowerPoint</Application>
  <PresentationFormat>On-screen Show (4:3)</PresentationFormat>
  <Paragraphs>491</Paragraphs>
  <Slides>85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National 5  Graphic Communication</vt:lpstr>
      <vt:lpstr>British Standards</vt:lpstr>
      <vt:lpstr>Line Types</vt:lpstr>
      <vt:lpstr>Line Types</vt:lpstr>
      <vt:lpstr>Dimensioning</vt:lpstr>
      <vt:lpstr>Dimensioning</vt:lpstr>
      <vt:lpstr>Dimensioning</vt:lpstr>
      <vt:lpstr>Abbreviations</vt:lpstr>
      <vt:lpstr>Title Box</vt:lpstr>
      <vt:lpstr>Scale</vt:lpstr>
      <vt:lpstr>Types of Drawing</vt:lpstr>
      <vt:lpstr>Slide 12</vt:lpstr>
      <vt:lpstr>Types of Drawing</vt:lpstr>
      <vt:lpstr>Types of Drawing</vt:lpstr>
      <vt:lpstr>Types of Drawing</vt:lpstr>
      <vt:lpstr>Types of Drawing</vt:lpstr>
      <vt:lpstr>Types of Drawing</vt:lpstr>
      <vt:lpstr>Sections - Hatching</vt:lpstr>
      <vt:lpstr>Slide 19</vt:lpstr>
      <vt:lpstr>Slide 20</vt:lpstr>
      <vt:lpstr>Slide 21</vt:lpstr>
      <vt:lpstr>CAD</vt:lpstr>
      <vt:lpstr>2D CAD Commands</vt:lpstr>
      <vt:lpstr>2D CAD Commands</vt:lpstr>
      <vt:lpstr>2D CAD Commands</vt:lpstr>
      <vt:lpstr>3D CAD Command - Extrude</vt:lpstr>
      <vt:lpstr>3D CAD Command - Extrude</vt:lpstr>
      <vt:lpstr>In or out</vt:lpstr>
      <vt:lpstr>3D CAD Command - Revolve</vt:lpstr>
      <vt:lpstr>3D CAD Command - Loft</vt:lpstr>
      <vt:lpstr>3D CAD Command - Shell</vt:lpstr>
      <vt:lpstr>3D CAD Command - Sweep</vt:lpstr>
      <vt:lpstr>3D CAD Command - Fillet</vt:lpstr>
      <vt:lpstr>3D CAD Command - Chamfer</vt:lpstr>
      <vt:lpstr>Constraints - Mate</vt:lpstr>
      <vt:lpstr>Constraints - Flush</vt:lpstr>
      <vt:lpstr>Constraints – central axis</vt:lpstr>
      <vt:lpstr>Colour Theory</vt:lpstr>
      <vt:lpstr>Colour Theory</vt:lpstr>
      <vt:lpstr>Colour Theory</vt:lpstr>
      <vt:lpstr>Safety Signs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A-Z of Desktop Publishing (DTP)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Alignment</vt:lpstr>
      <vt:lpstr>Alignment</vt:lpstr>
      <vt:lpstr>Balance</vt:lpstr>
      <vt:lpstr>Symmetrical Balance</vt:lpstr>
      <vt:lpstr>Asymmetrical Balance</vt:lpstr>
      <vt:lpstr>Radial Balance</vt:lpstr>
      <vt:lpstr>Visual Centre</vt:lpstr>
      <vt:lpstr>Colour</vt:lpstr>
      <vt:lpstr>Contrast</vt:lpstr>
      <vt:lpstr>Dominance</vt:lpstr>
      <vt:lpstr>Depth</vt:lpstr>
      <vt:lpstr>Unity</vt:lpstr>
      <vt:lpstr>Slide 77</vt:lpstr>
      <vt:lpstr>Slide 78</vt:lpstr>
      <vt:lpstr>White Space</vt:lpstr>
      <vt:lpstr>The Three Ps</vt:lpstr>
      <vt:lpstr>DTP Edits</vt:lpstr>
      <vt:lpstr>Hardware - Inputs</vt:lpstr>
      <vt:lpstr>Hardware - Outputs</vt:lpstr>
      <vt:lpstr>Hardware – Storage Devices</vt:lpstr>
      <vt:lpstr>Test Yourself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</dc:title>
  <dc:creator>Caroline McFarlane</dc:creator>
  <cp:lastModifiedBy>Caroline McFarlane</cp:lastModifiedBy>
  <cp:revision>21</cp:revision>
  <dcterms:created xsi:type="dcterms:W3CDTF">2014-09-14T17:54:23Z</dcterms:created>
  <dcterms:modified xsi:type="dcterms:W3CDTF">2014-12-08T19:19:27Z</dcterms:modified>
</cp:coreProperties>
</file>